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embeddings/oleObject2.bin" ContentType="application/vnd.openxmlformats-officedocument.oleObject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media/image27.jpg" ContentType="image/jpeg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charts/chart1.xml" ContentType="application/vnd.openxmlformats-officedocument.drawingml.chart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6.bin" ContentType="application/vnd.openxmlformats-officedocument.oleObject"/>
  <Override PartName="/ppt/charts/chart2.xml" ContentType="application/vnd.openxmlformats-officedocument.drawingml.chart+xml"/>
  <Override PartName="/ppt/tags/tag9.xml" ContentType="application/vnd.openxmlformats-officedocument.presentationml.tags+xml"/>
  <Override PartName="/ppt/embeddings/oleObject7.bin" ContentType="application/vnd.openxmlformats-officedocument.oleObject"/>
  <Override PartName="/ppt/charts/chart3.xml" ContentType="application/vnd.openxmlformats-officedocument.drawingml.chart+xml"/>
  <Override PartName="/ppt/tags/tag10.xml" ContentType="application/vnd.openxmlformats-officedocument.presentationml.tags+xml"/>
  <Override PartName="/ppt/embeddings/oleObject8.bin" ContentType="application/vnd.openxmlformats-officedocument.oleObject"/>
  <Override PartName="/ppt/tags/tag11.xml" ContentType="application/vnd.openxmlformats-officedocument.presentationml.tags+xml"/>
  <Override PartName="/ppt/embeddings/oleObject9.bin" ContentType="application/vnd.openxmlformats-officedocument.oleObject"/>
  <Override PartName="/ppt/charts/chart4.xml" ContentType="application/vnd.openxmlformats-officedocument.drawingml.chart+xml"/>
  <Override PartName="/ppt/tags/tag12.xml" ContentType="application/vnd.openxmlformats-officedocument.presentationml.tags+xml"/>
  <Override PartName="/ppt/embeddings/oleObject10.bin" ContentType="application/vnd.openxmlformats-officedocument.oleObject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11.bin" ContentType="application/vnd.openxmlformats-officedocument.oleObject"/>
  <Override PartName="/ppt/charts/chart8.xml" ContentType="application/vnd.openxmlformats-officedocument.drawingml.chart+xml"/>
  <Override PartName="/ppt/tags/tag14.xml" ContentType="application/vnd.openxmlformats-officedocument.presentationml.tags+xml"/>
  <Override PartName="/ppt/embeddings/oleObject12.bin" ContentType="application/vnd.openxmlformats-officedocument.oleObject"/>
  <Override PartName="/ppt/media/image60.jpg" ContentType="image/jpeg"/>
  <Override PartName="/ppt/tags/tag15.xml" ContentType="application/vnd.openxmlformats-officedocument.presentationml.tags+xml"/>
  <Override PartName="/ppt/embeddings/oleObject13.bin" ContentType="application/vnd.openxmlformats-officedocument.oleObject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ags/tag16.xml" ContentType="application/vnd.openxmlformats-officedocument.presentationml.tags+xml"/>
  <Override PartName="/ppt/embeddings/oleObject14.bin" ContentType="application/vnd.openxmlformats-officedocument.oleObject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drawings/drawing5.xml" ContentType="application/vnd.openxmlformats-officedocument.drawingml.chartshapes+xml"/>
  <Override PartName="/ppt/charts/chart13.xml" ContentType="application/vnd.openxmlformats-officedocument.drawingml.chart+xml"/>
  <Override PartName="/ppt/tags/tag17.xml" ContentType="application/vnd.openxmlformats-officedocument.presentationml.tags+xml"/>
  <Override PartName="/ppt/embeddings/oleObject15.bin" ContentType="application/vnd.openxmlformats-officedocument.oleObject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media/image63.jpg" ContentType="image/jpeg"/>
  <Override PartName="/ppt/media/image64.jpg" ContentType="image/jpeg"/>
  <Override PartName="/ppt/media/image65.jpg" ContentType="image/jpeg"/>
  <Override PartName="/ppt/media/image66.jpg" ContentType="image/jpeg"/>
  <Override PartName="/ppt/media/image67.JPG" ContentType="image/jpeg"/>
  <Override PartName="/ppt/media/image68.JPG" ContentType="image/jpeg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16.bin" ContentType="application/vnd.openxmlformats-officedocument.oleObject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embeddings/oleObject17.bin" ContentType="application/vnd.openxmlformats-officedocument.oleObject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embeddings/oleObject18.bin" ContentType="application/vnd.openxmlformats-officedocument.oleObject"/>
  <Override PartName="/ppt/media/image7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notesMasterIdLst>
    <p:notesMasterId r:id="rId38"/>
  </p:notesMasterIdLst>
  <p:handoutMasterIdLst>
    <p:handoutMasterId r:id="rId39"/>
  </p:handoutMasterIdLst>
  <p:sldIdLst>
    <p:sldId id="391" r:id="rId3"/>
    <p:sldId id="476" r:id="rId4"/>
    <p:sldId id="478" r:id="rId5"/>
    <p:sldId id="479" r:id="rId6"/>
    <p:sldId id="480" r:id="rId7"/>
    <p:sldId id="396" r:id="rId8"/>
    <p:sldId id="399" r:id="rId9"/>
    <p:sldId id="475" r:id="rId10"/>
    <p:sldId id="400" r:id="rId11"/>
    <p:sldId id="403" r:id="rId12"/>
    <p:sldId id="408" r:id="rId13"/>
    <p:sldId id="438" r:id="rId14"/>
    <p:sldId id="441" r:id="rId15"/>
    <p:sldId id="439" r:id="rId16"/>
    <p:sldId id="460" r:id="rId17"/>
    <p:sldId id="443" r:id="rId18"/>
    <p:sldId id="444" r:id="rId19"/>
    <p:sldId id="471" r:id="rId20"/>
    <p:sldId id="461" r:id="rId21"/>
    <p:sldId id="472" r:id="rId22"/>
    <p:sldId id="474" r:id="rId23"/>
    <p:sldId id="462" r:id="rId24"/>
    <p:sldId id="434" r:id="rId25"/>
    <p:sldId id="452" r:id="rId26"/>
    <p:sldId id="429" r:id="rId27"/>
    <p:sldId id="431" r:id="rId28"/>
    <p:sldId id="428" r:id="rId29"/>
    <p:sldId id="469" r:id="rId30"/>
    <p:sldId id="467" r:id="rId31"/>
    <p:sldId id="468" r:id="rId32"/>
    <p:sldId id="470" r:id="rId33"/>
    <p:sldId id="416" r:id="rId34"/>
    <p:sldId id="415" r:id="rId35"/>
    <p:sldId id="435" r:id="rId36"/>
    <p:sldId id="291" r:id="rId37"/>
  </p:sldIdLst>
  <p:sldSz cx="9144000" cy="6858000" type="screen4x3"/>
  <p:notesSz cx="6858000" cy="9144000"/>
  <p:custDataLst>
    <p:tags r:id="rId41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bastian Sanchez" initials="SS" lastIdx="1" clrIdx="0"/>
  <p:cmAuthor id="1" name="WvdK" initials="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5B0"/>
    <a:srgbClr val="295AE3"/>
    <a:srgbClr val="B7F002"/>
    <a:srgbClr val="708B39"/>
    <a:srgbClr val="698236"/>
    <a:srgbClr val="8AFF19"/>
    <a:srgbClr val="8CD600"/>
    <a:srgbClr val="667F35"/>
    <a:srgbClr val="85A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1" autoAdjust="0"/>
    <p:restoredTop sz="93728" autoAdjust="0"/>
  </p:normalViewPr>
  <p:slideViewPr>
    <p:cSldViewPr snapToGrid="0">
      <p:cViewPr>
        <p:scale>
          <a:sx n="75" d="100"/>
          <a:sy n="75" d="100"/>
        </p:scale>
        <p:origin x="-2304" y="-288"/>
      </p:cViewPr>
      <p:guideLst>
        <p:guide orient="horz" pos="2170"/>
        <p:guide orient="horz" pos="2161"/>
        <p:guide pos="29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tags" Target="tags/tag1.xml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Relationship Id="rId2" Type="http://schemas.openxmlformats.org/officeDocument/2006/relationships/chartUserShapes" Target="../drawings/drawing4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.xlsx"/><Relationship Id="rId2" Type="http://schemas.openxmlformats.org/officeDocument/2006/relationships/chartUserShapes" Target="../drawings/drawing5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lasmarin:Desktop:Resultados%20Colombia:Ensayo%20Urab&#225;%202017:CERADIS%20BV-DIC%202016-GAB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Relationship Id="rId2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Relationship Id="rId2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Relationship Id="rId2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AFA</c:v>
                </c:pt>
              </c:strCache>
            </c:strRef>
          </c:tx>
          <c:invertIfNegative val="0"/>
          <c:cat>
            <c:strRef>
              <c:f>Hoja1!$A$2:$A$7</c:f>
              <c:strCache>
                <c:ptCount val="6"/>
                <c:pt idx="0">
                  <c:v>Testigo Absoluto</c:v>
                </c:pt>
                <c:pt idx="1">
                  <c:v>Aceite</c:v>
                </c:pt>
                <c:pt idx="2">
                  <c:v>Fosfito Potasio</c:v>
                </c:pt>
                <c:pt idx="3">
                  <c:v>Sulfato Cobre</c:v>
                </c:pt>
                <c:pt idx="4">
                  <c:v>MusaCare</c:v>
                </c:pt>
                <c:pt idx="5">
                  <c:v>Dithane 60 SC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33.0</c:v>
                </c:pt>
                <c:pt idx="1">
                  <c:v>32.0</c:v>
                </c:pt>
                <c:pt idx="2">
                  <c:v>39.0</c:v>
                </c:pt>
                <c:pt idx="3">
                  <c:v>36.0</c:v>
                </c:pt>
                <c:pt idx="4">
                  <c:v>19.0</c:v>
                </c:pt>
                <c:pt idx="5">
                  <c:v>31.0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9510568"/>
        <c:axId val="2119112792"/>
      </c:barChart>
      <c:catAx>
        <c:axId val="2119510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s-ES"/>
          </a:p>
        </c:txPr>
        <c:crossAx val="2119112792"/>
        <c:crosses val="autoZero"/>
        <c:auto val="1"/>
        <c:lblAlgn val="ctr"/>
        <c:lblOffset val="100"/>
        <c:noMultiLvlLbl val="0"/>
      </c:catAx>
      <c:valAx>
        <c:axId val="21191127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s-ES" sz="1200" dirty="0" smtClean="0"/>
                  <a:t>Área Foliar Afectada (%)</a:t>
                </a:r>
                <a:endParaRPr lang="es-ES" sz="1200" dirty="0"/>
              </a:p>
            </c:rich>
          </c:tx>
          <c:layout>
            <c:manualLayout>
              <c:xMode val="edge"/>
              <c:yMode val="edge"/>
              <c:x val="0.0161725058804409"/>
              <c:y val="0.14829543795908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s-ES"/>
          </a:p>
        </c:txPr>
        <c:crossAx val="2119510568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</c:spPr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Comercial</c:v>
                </c:pt>
              </c:strCache>
            </c:strRef>
          </c:tx>
          <c:cat>
            <c:numRef>
              <c:f>Hoja1!$A$2:$A$12</c:f>
              <c:numCache>
                <c:formatCode>General</c:formatCode>
                <c:ptCount val="11"/>
                <c:pt idx="0">
                  <c:v>7.0</c:v>
                </c:pt>
                <c:pt idx="1">
                  <c:v>9.0</c:v>
                </c:pt>
                <c:pt idx="2">
                  <c:v>11.0</c:v>
                </c:pt>
                <c:pt idx="3">
                  <c:v>13.0</c:v>
                </c:pt>
                <c:pt idx="4">
                  <c:v>15.0</c:v>
                </c:pt>
                <c:pt idx="5">
                  <c:v>17.0</c:v>
                </c:pt>
                <c:pt idx="6">
                  <c:v>19.0</c:v>
                </c:pt>
                <c:pt idx="7">
                  <c:v>21.0</c:v>
                </c:pt>
                <c:pt idx="8">
                  <c:v>23.0</c:v>
                </c:pt>
                <c:pt idx="9">
                  <c:v>25.0</c:v>
                </c:pt>
                <c:pt idx="10">
                  <c:v>27.0</c:v>
                </c:pt>
              </c:numCache>
            </c:numRef>
          </c:cat>
          <c:val>
            <c:numRef>
              <c:f>Hoja1!$B$2:$B$12</c:f>
              <c:numCache>
                <c:formatCode>General</c:formatCode>
                <c:ptCount val="11"/>
                <c:pt idx="0">
                  <c:v>2.5</c:v>
                </c:pt>
                <c:pt idx="1">
                  <c:v>2.7</c:v>
                </c:pt>
                <c:pt idx="2">
                  <c:v>2.8</c:v>
                </c:pt>
                <c:pt idx="3">
                  <c:v>3.0</c:v>
                </c:pt>
                <c:pt idx="4">
                  <c:v>3.2</c:v>
                </c:pt>
                <c:pt idx="5">
                  <c:v>3.3</c:v>
                </c:pt>
                <c:pt idx="6">
                  <c:v>3.4</c:v>
                </c:pt>
                <c:pt idx="7">
                  <c:v>3.5</c:v>
                </c:pt>
                <c:pt idx="8">
                  <c:v>3.5</c:v>
                </c:pt>
                <c:pt idx="9">
                  <c:v>3.6</c:v>
                </c:pt>
                <c:pt idx="10">
                  <c:v>3.7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MusaCare</c:v>
                </c:pt>
              </c:strCache>
            </c:strRef>
          </c:tx>
          <c:cat>
            <c:numRef>
              <c:f>Hoja1!$A$2:$A$12</c:f>
              <c:numCache>
                <c:formatCode>General</c:formatCode>
                <c:ptCount val="11"/>
                <c:pt idx="0">
                  <c:v>7.0</c:v>
                </c:pt>
                <c:pt idx="1">
                  <c:v>9.0</c:v>
                </c:pt>
                <c:pt idx="2">
                  <c:v>11.0</c:v>
                </c:pt>
                <c:pt idx="3">
                  <c:v>13.0</c:v>
                </c:pt>
                <c:pt idx="4">
                  <c:v>15.0</c:v>
                </c:pt>
                <c:pt idx="5">
                  <c:v>17.0</c:v>
                </c:pt>
                <c:pt idx="6">
                  <c:v>19.0</c:v>
                </c:pt>
                <c:pt idx="7">
                  <c:v>21.0</c:v>
                </c:pt>
                <c:pt idx="8">
                  <c:v>23.0</c:v>
                </c:pt>
                <c:pt idx="9">
                  <c:v>25.0</c:v>
                </c:pt>
                <c:pt idx="10">
                  <c:v>27.0</c:v>
                </c:pt>
              </c:numCache>
            </c:numRef>
          </c:cat>
          <c:val>
            <c:numRef>
              <c:f>Hoja1!$C$2:$C$12</c:f>
              <c:numCache>
                <c:formatCode>General</c:formatCode>
                <c:ptCount val="11"/>
                <c:pt idx="0">
                  <c:v>2.6</c:v>
                </c:pt>
                <c:pt idx="1">
                  <c:v>2.8</c:v>
                </c:pt>
                <c:pt idx="2">
                  <c:v>2.9</c:v>
                </c:pt>
                <c:pt idx="3">
                  <c:v>3.1</c:v>
                </c:pt>
                <c:pt idx="4">
                  <c:v>3.3</c:v>
                </c:pt>
                <c:pt idx="5">
                  <c:v>3.5</c:v>
                </c:pt>
                <c:pt idx="6">
                  <c:v>3.6</c:v>
                </c:pt>
                <c:pt idx="7">
                  <c:v>3.7</c:v>
                </c:pt>
                <c:pt idx="8">
                  <c:v>3.7</c:v>
                </c:pt>
                <c:pt idx="9">
                  <c:v>3.8</c:v>
                </c:pt>
                <c:pt idx="10">
                  <c:v>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3935288"/>
        <c:axId val="2113929704"/>
      </c:lineChart>
      <c:catAx>
        <c:axId val="2113935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Semanas - 2015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3929704"/>
        <c:crosses val="autoZero"/>
        <c:auto val="1"/>
        <c:lblAlgn val="ctr"/>
        <c:lblOffset val="100"/>
        <c:tickLblSkip val="2"/>
        <c:noMultiLvlLbl val="0"/>
      </c:catAx>
      <c:valAx>
        <c:axId val="2113929704"/>
        <c:scaling>
          <c:orientation val="minMax"/>
          <c:min val="2.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smtClean="0"/>
                  <a:t>Altura (m)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39352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Hoja1!$A$2:$A$3</c:f>
              <c:strCache>
                <c:ptCount val="2"/>
                <c:pt idx="0">
                  <c:v>Comercial</c:v>
                </c:pt>
                <c:pt idx="1">
                  <c:v>MusaCare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23.46</c:v>
                </c:pt>
                <c:pt idx="1">
                  <c:v>25.16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0729944"/>
        <c:axId val="2120732968"/>
      </c:barChart>
      <c:catAx>
        <c:axId val="2120729944"/>
        <c:scaling>
          <c:orientation val="minMax"/>
        </c:scaling>
        <c:delete val="0"/>
        <c:axPos val="b"/>
        <c:majorTickMark val="out"/>
        <c:minorTickMark val="none"/>
        <c:tickLblPos val="nextTo"/>
        <c:crossAx val="2120732968"/>
        <c:crosses val="autoZero"/>
        <c:auto val="1"/>
        <c:lblAlgn val="ctr"/>
        <c:lblOffset val="100"/>
        <c:noMultiLvlLbl val="0"/>
      </c:catAx>
      <c:valAx>
        <c:axId val="2120732968"/>
        <c:scaling>
          <c:orientation val="minMax"/>
          <c:max val="26.5"/>
          <c:min val="22.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smtClean="0"/>
                  <a:t>Peso </a:t>
                </a:r>
                <a:r>
                  <a:rPr lang="es-ES" dirty="0" err="1" smtClean="0"/>
                  <a:t>raacimo</a:t>
                </a:r>
                <a:r>
                  <a:rPr lang="es-ES" dirty="0" smtClean="0"/>
                  <a:t> (kg)</a:t>
                </a:r>
                <a:endParaRPr lang="es-ES" dirty="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schemeClr val="tx1"/>
            </a:solidFill>
            <a:prstDash val="solid"/>
          </a:ln>
        </c:spPr>
        <c:crossAx val="2120729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Hoja1!$A$2:$A$3</c:f>
              <c:strCache>
                <c:ptCount val="2"/>
                <c:pt idx="0">
                  <c:v>Comercial</c:v>
                </c:pt>
                <c:pt idx="1">
                  <c:v>MusaCare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39.94</c:v>
                </c:pt>
                <c:pt idx="1">
                  <c:v>40.08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0762136"/>
        <c:axId val="2120765176"/>
      </c:barChart>
      <c:catAx>
        <c:axId val="21207621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s-ES"/>
          </a:p>
        </c:txPr>
        <c:crossAx val="2120765176"/>
        <c:crosses val="autoZero"/>
        <c:auto val="1"/>
        <c:lblAlgn val="ctr"/>
        <c:lblOffset val="100"/>
        <c:noMultiLvlLbl val="0"/>
      </c:catAx>
      <c:valAx>
        <c:axId val="2120765176"/>
        <c:scaling>
          <c:orientation val="minMax"/>
          <c:max val="40.3"/>
          <c:min val="39.8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s-ES" sz="1000" dirty="0" smtClean="0"/>
                  <a:t>Calibración</a:t>
                </a:r>
                <a:r>
                  <a:rPr lang="es-ES" sz="1000" baseline="0" dirty="0" smtClean="0"/>
                  <a:t> </a:t>
                </a:r>
                <a:r>
                  <a:rPr lang="es-ES" sz="1000" baseline="0" dirty="0" err="1" smtClean="0"/>
                  <a:t>ult</a:t>
                </a:r>
                <a:r>
                  <a:rPr lang="es-ES" sz="1000" baseline="0" dirty="0" smtClean="0"/>
                  <a:t>. mano</a:t>
                </a:r>
                <a:r>
                  <a:rPr lang="es-ES" sz="1000" dirty="0" smtClean="0"/>
                  <a:t> (1/32”)</a:t>
                </a:r>
                <a:endParaRPr lang="es-ES" sz="1000" dirty="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schemeClr val="tx1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es-ES"/>
          </a:p>
        </c:txPr>
        <c:crossAx val="2120762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Hoja1!$A$2:$A$3</c:f>
              <c:strCache>
                <c:ptCount val="2"/>
                <c:pt idx="0">
                  <c:v>Comercial</c:v>
                </c:pt>
                <c:pt idx="1">
                  <c:v>MusaCare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20.03</c:v>
                </c:pt>
                <c:pt idx="1">
                  <c:v>20.61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1491944"/>
        <c:axId val="2121494984"/>
      </c:barChart>
      <c:catAx>
        <c:axId val="21214919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s-ES"/>
          </a:p>
        </c:txPr>
        <c:crossAx val="2121494984"/>
        <c:crosses val="autoZero"/>
        <c:auto val="1"/>
        <c:lblAlgn val="ctr"/>
        <c:lblOffset val="100"/>
        <c:noMultiLvlLbl val="0"/>
      </c:catAx>
      <c:valAx>
        <c:axId val="2121494984"/>
        <c:scaling>
          <c:orientation val="minMax"/>
          <c:max val="21.0"/>
          <c:min val="19.6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s-ES" sz="1000" dirty="0" smtClean="0"/>
                  <a:t>Largo</a:t>
                </a:r>
                <a:r>
                  <a:rPr lang="es-ES" sz="1000" baseline="0" dirty="0" smtClean="0"/>
                  <a:t> Dedo </a:t>
                </a:r>
                <a:r>
                  <a:rPr lang="es-ES" sz="1000" baseline="0" dirty="0" err="1" smtClean="0"/>
                  <a:t>ult</a:t>
                </a:r>
                <a:r>
                  <a:rPr lang="es-ES" sz="1000" baseline="0" dirty="0" smtClean="0"/>
                  <a:t>. Mano (cm)</a:t>
                </a:r>
                <a:endParaRPr lang="es-ES" sz="1000" dirty="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schemeClr val="tx1"/>
            </a:solidFill>
            <a:prstDash val="solid"/>
          </a:ln>
        </c:spPr>
        <c:txPr>
          <a:bodyPr/>
          <a:lstStyle/>
          <a:p>
            <a:pPr>
              <a:defRPr sz="1000"/>
            </a:pPr>
            <a:endParaRPr lang="es-ES"/>
          </a:p>
        </c:txPr>
        <c:crossAx val="2121491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Comercial</c:v>
                </c:pt>
              </c:strCache>
            </c:strRef>
          </c:tx>
          <c:cat>
            <c:numRef>
              <c:f>Hoja1!$A$2:$A$40</c:f>
              <c:numCache>
                <c:formatCode>General</c:formatCode>
                <c:ptCount val="39"/>
                <c:pt idx="0">
                  <c:v>51.0</c:v>
                </c:pt>
                <c:pt idx="1">
                  <c:v>52.0</c:v>
                </c:pt>
                <c:pt idx="2">
                  <c:v>53.0</c:v>
                </c:pt>
                <c:pt idx="3">
                  <c:v>1.0</c:v>
                </c:pt>
                <c:pt idx="4">
                  <c:v>2.0</c:v>
                </c:pt>
                <c:pt idx="5">
                  <c:v>3.0</c:v>
                </c:pt>
                <c:pt idx="6">
                  <c:v>4.0</c:v>
                </c:pt>
                <c:pt idx="7">
                  <c:v>5.0</c:v>
                </c:pt>
                <c:pt idx="8">
                  <c:v>10.0</c:v>
                </c:pt>
                <c:pt idx="9">
                  <c:v>11.0</c:v>
                </c:pt>
                <c:pt idx="10">
                  <c:v>12.0</c:v>
                </c:pt>
                <c:pt idx="11">
                  <c:v>13.0</c:v>
                </c:pt>
                <c:pt idx="12">
                  <c:v>14.0</c:v>
                </c:pt>
                <c:pt idx="13">
                  <c:v>15.0</c:v>
                </c:pt>
                <c:pt idx="14">
                  <c:v>16.0</c:v>
                </c:pt>
                <c:pt idx="15">
                  <c:v>17.0</c:v>
                </c:pt>
                <c:pt idx="16">
                  <c:v>18.0</c:v>
                </c:pt>
                <c:pt idx="17">
                  <c:v>19.0</c:v>
                </c:pt>
                <c:pt idx="18">
                  <c:v>20.0</c:v>
                </c:pt>
                <c:pt idx="19">
                  <c:v>21.0</c:v>
                </c:pt>
                <c:pt idx="20">
                  <c:v>22.0</c:v>
                </c:pt>
                <c:pt idx="21">
                  <c:v>23.0</c:v>
                </c:pt>
                <c:pt idx="22">
                  <c:v>24.0</c:v>
                </c:pt>
                <c:pt idx="23">
                  <c:v>25.0</c:v>
                </c:pt>
                <c:pt idx="24">
                  <c:v>26.0</c:v>
                </c:pt>
                <c:pt idx="25">
                  <c:v>27.0</c:v>
                </c:pt>
                <c:pt idx="26">
                  <c:v>28.0</c:v>
                </c:pt>
                <c:pt idx="27">
                  <c:v>29.0</c:v>
                </c:pt>
                <c:pt idx="28">
                  <c:v>30.0</c:v>
                </c:pt>
                <c:pt idx="29">
                  <c:v>31.0</c:v>
                </c:pt>
                <c:pt idx="30">
                  <c:v>33.0</c:v>
                </c:pt>
                <c:pt idx="31">
                  <c:v>34.0</c:v>
                </c:pt>
                <c:pt idx="32">
                  <c:v>35.0</c:v>
                </c:pt>
                <c:pt idx="33">
                  <c:v>36.0</c:v>
                </c:pt>
                <c:pt idx="34">
                  <c:v>37.0</c:v>
                </c:pt>
                <c:pt idx="35">
                  <c:v>38.0</c:v>
                </c:pt>
                <c:pt idx="36">
                  <c:v>39.0</c:v>
                </c:pt>
                <c:pt idx="37">
                  <c:v>40.0</c:v>
                </c:pt>
                <c:pt idx="38">
                  <c:v>41.0</c:v>
                </c:pt>
              </c:numCache>
            </c:numRef>
          </c:cat>
          <c:val>
            <c:numRef>
              <c:f>Hoja1!$B$2:$B$40</c:f>
              <c:numCache>
                <c:formatCode>General</c:formatCode>
                <c:ptCount val="39"/>
                <c:pt idx="0">
                  <c:v>9.9</c:v>
                </c:pt>
                <c:pt idx="1">
                  <c:v>9.8</c:v>
                </c:pt>
                <c:pt idx="2">
                  <c:v>10.3</c:v>
                </c:pt>
                <c:pt idx="3">
                  <c:v>9.7</c:v>
                </c:pt>
                <c:pt idx="4">
                  <c:v>9.8</c:v>
                </c:pt>
                <c:pt idx="5">
                  <c:v>9.8</c:v>
                </c:pt>
                <c:pt idx="6">
                  <c:v>9.8</c:v>
                </c:pt>
                <c:pt idx="7">
                  <c:v>9.7</c:v>
                </c:pt>
                <c:pt idx="8">
                  <c:v>9.4</c:v>
                </c:pt>
                <c:pt idx="9">
                  <c:v>9.2</c:v>
                </c:pt>
                <c:pt idx="10">
                  <c:v>8.7</c:v>
                </c:pt>
                <c:pt idx="11">
                  <c:v>8.3</c:v>
                </c:pt>
                <c:pt idx="12">
                  <c:v>8.4</c:v>
                </c:pt>
                <c:pt idx="13">
                  <c:v>8.3</c:v>
                </c:pt>
                <c:pt idx="14">
                  <c:v>8.2</c:v>
                </c:pt>
                <c:pt idx="15">
                  <c:v>8.3</c:v>
                </c:pt>
                <c:pt idx="16">
                  <c:v>8.3</c:v>
                </c:pt>
                <c:pt idx="17">
                  <c:v>8.3</c:v>
                </c:pt>
                <c:pt idx="18">
                  <c:v>8.4</c:v>
                </c:pt>
                <c:pt idx="19">
                  <c:v>8.2</c:v>
                </c:pt>
                <c:pt idx="20">
                  <c:v>8.3</c:v>
                </c:pt>
                <c:pt idx="21">
                  <c:v>8.2</c:v>
                </c:pt>
                <c:pt idx="22">
                  <c:v>8.2</c:v>
                </c:pt>
                <c:pt idx="23">
                  <c:v>8.3</c:v>
                </c:pt>
                <c:pt idx="24">
                  <c:v>8.4</c:v>
                </c:pt>
                <c:pt idx="25">
                  <c:v>8.3</c:v>
                </c:pt>
                <c:pt idx="26">
                  <c:v>8.2</c:v>
                </c:pt>
                <c:pt idx="27">
                  <c:v>8.3</c:v>
                </c:pt>
                <c:pt idx="28">
                  <c:v>8.3</c:v>
                </c:pt>
                <c:pt idx="29">
                  <c:v>8.3</c:v>
                </c:pt>
                <c:pt idx="30">
                  <c:v>8.1</c:v>
                </c:pt>
                <c:pt idx="31">
                  <c:v>8.2</c:v>
                </c:pt>
                <c:pt idx="32">
                  <c:v>8.3</c:v>
                </c:pt>
                <c:pt idx="33">
                  <c:v>8.7</c:v>
                </c:pt>
                <c:pt idx="34">
                  <c:v>8.7</c:v>
                </c:pt>
                <c:pt idx="35">
                  <c:v>8.9</c:v>
                </c:pt>
                <c:pt idx="36">
                  <c:v>9.0</c:v>
                </c:pt>
                <c:pt idx="37">
                  <c:v>9.2</c:v>
                </c:pt>
                <c:pt idx="38">
                  <c:v>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MusaCare</c:v>
                </c:pt>
              </c:strCache>
            </c:strRef>
          </c:tx>
          <c:cat>
            <c:numRef>
              <c:f>Hoja1!$A$2:$A$40</c:f>
              <c:numCache>
                <c:formatCode>General</c:formatCode>
                <c:ptCount val="39"/>
                <c:pt idx="0">
                  <c:v>51.0</c:v>
                </c:pt>
                <c:pt idx="1">
                  <c:v>52.0</c:v>
                </c:pt>
                <c:pt idx="2">
                  <c:v>53.0</c:v>
                </c:pt>
                <c:pt idx="3">
                  <c:v>1.0</c:v>
                </c:pt>
                <c:pt idx="4">
                  <c:v>2.0</c:v>
                </c:pt>
                <c:pt idx="5">
                  <c:v>3.0</c:v>
                </c:pt>
                <c:pt idx="6">
                  <c:v>4.0</c:v>
                </c:pt>
                <c:pt idx="7">
                  <c:v>5.0</c:v>
                </c:pt>
                <c:pt idx="8">
                  <c:v>10.0</c:v>
                </c:pt>
                <c:pt idx="9">
                  <c:v>11.0</c:v>
                </c:pt>
                <c:pt idx="10">
                  <c:v>12.0</c:v>
                </c:pt>
                <c:pt idx="11">
                  <c:v>13.0</c:v>
                </c:pt>
                <c:pt idx="12">
                  <c:v>14.0</c:v>
                </c:pt>
                <c:pt idx="13">
                  <c:v>15.0</c:v>
                </c:pt>
                <c:pt idx="14">
                  <c:v>16.0</c:v>
                </c:pt>
                <c:pt idx="15">
                  <c:v>17.0</c:v>
                </c:pt>
                <c:pt idx="16">
                  <c:v>18.0</c:v>
                </c:pt>
                <c:pt idx="17">
                  <c:v>19.0</c:v>
                </c:pt>
                <c:pt idx="18">
                  <c:v>20.0</c:v>
                </c:pt>
                <c:pt idx="19">
                  <c:v>21.0</c:v>
                </c:pt>
                <c:pt idx="20">
                  <c:v>22.0</c:v>
                </c:pt>
                <c:pt idx="21">
                  <c:v>23.0</c:v>
                </c:pt>
                <c:pt idx="22">
                  <c:v>24.0</c:v>
                </c:pt>
                <c:pt idx="23">
                  <c:v>25.0</c:v>
                </c:pt>
                <c:pt idx="24">
                  <c:v>26.0</c:v>
                </c:pt>
                <c:pt idx="25">
                  <c:v>27.0</c:v>
                </c:pt>
                <c:pt idx="26">
                  <c:v>28.0</c:v>
                </c:pt>
                <c:pt idx="27">
                  <c:v>29.0</c:v>
                </c:pt>
                <c:pt idx="28">
                  <c:v>30.0</c:v>
                </c:pt>
                <c:pt idx="29">
                  <c:v>31.0</c:v>
                </c:pt>
                <c:pt idx="30">
                  <c:v>33.0</c:v>
                </c:pt>
                <c:pt idx="31">
                  <c:v>34.0</c:v>
                </c:pt>
                <c:pt idx="32">
                  <c:v>35.0</c:v>
                </c:pt>
                <c:pt idx="33">
                  <c:v>36.0</c:v>
                </c:pt>
                <c:pt idx="34">
                  <c:v>37.0</c:v>
                </c:pt>
                <c:pt idx="35">
                  <c:v>38.0</c:v>
                </c:pt>
                <c:pt idx="36">
                  <c:v>39.0</c:v>
                </c:pt>
                <c:pt idx="37">
                  <c:v>40.0</c:v>
                </c:pt>
                <c:pt idx="38">
                  <c:v>41.0</c:v>
                </c:pt>
              </c:numCache>
            </c:numRef>
          </c:cat>
          <c:val>
            <c:numRef>
              <c:f>Hoja1!$C$2:$C$40</c:f>
              <c:numCache>
                <c:formatCode>General</c:formatCode>
                <c:ptCount val="39"/>
                <c:pt idx="0">
                  <c:v>10.4</c:v>
                </c:pt>
                <c:pt idx="1">
                  <c:v>10.3</c:v>
                </c:pt>
                <c:pt idx="2">
                  <c:v>10.0</c:v>
                </c:pt>
                <c:pt idx="3">
                  <c:v>9.9</c:v>
                </c:pt>
                <c:pt idx="4">
                  <c:v>9.8</c:v>
                </c:pt>
                <c:pt idx="5">
                  <c:v>9.8</c:v>
                </c:pt>
                <c:pt idx="6">
                  <c:v>9.8</c:v>
                </c:pt>
                <c:pt idx="7">
                  <c:v>9.8</c:v>
                </c:pt>
                <c:pt idx="8">
                  <c:v>9.1</c:v>
                </c:pt>
                <c:pt idx="9">
                  <c:v>9.0</c:v>
                </c:pt>
                <c:pt idx="10">
                  <c:v>8.6</c:v>
                </c:pt>
                <c:pt idx="11">
                  <c:v>8.2</c:v>
                </c:pt>
                <c:pt idx="12">
                  <c:v>8.5</c:v>
                </c:pt>
                <c:pt idx="13">
                  <c:v>8.2</c:v>
                </c:pt>
                <c:pt idx="14">
                  <c:v>8.1</c:v>
                </c:pt>
                <c:pt idx="15">
                  <c:v>8.5</c:v>
                </c:pt>
                <c:pt idx="16">
                  <c:v>8.2</c:v>
                </c:pt>
                <c:pt idx="17">
                  <c:v>8.4</c:v>
                </c:pt>
                <c:pt idx="18">
                  <c:v>8.4</c:v>
                </c:pt>
                <c:pt idx="19">
                  <c:v>8.2</c:v>
                </c:pt>
                <c:pt idx="20">
                  <c:v>8.1</c:v>
                </c:pt>
                <c:pt idx="21">
                  <c:v>8.1</c:v>
                </c:pt>
                <c:pt idx="22">
                  <c:v>8.1</c:v>
                </c:pt>
                <c:pt idx="23">
                  <c:v>8.2</c:v>
                </c:pt>
                <c:pt idx="24">
                  <c:v>8.4</c:v>
                </c:pt>
                <c:pt idx="25">
                  <c:v>8.2</c:v>
                </c:pt>
                <c:pt idx="26">
                  <c:v>8.3</c:v>
                </c:pt>
                <c:pt idx="27">
                  <c:v>8.3</c:v>
                </c:pt>
                <c:pt idx="28">
                  <c:v>8.3</c:v>
                </c:pt>
                <c:pt idx="29">
                  <c:v>8.3</c:v>
                </c:pt>
                <c:pt idx="30">
                  <c:v>8.1</c:v>
                </c:pt>
                <c:pt idx="31">
                  <c:v>8.1</c:v>
                </c:pt>
                <c:pt idx="32">
                  <c:v>8.2</c:v>
                </c:pt>
                <c:pt idx="33">
                  <c:v>8.1</c:v>
                </c:pt>
                <c:pt idx="34">
                  <c:v>8.6</c:v>
                </c:pt>
                <c:pt idx="35">
                  <c:v>8.7</c:v>
                </c:pt>
                <c:pt idx="36">
                  <c:v>8.8</c:v>
                </c:pt>
                <c:pt idx="37">
                  <c:v>9.1</c:v>
                </c:pt>
                <c:pt idx="38">
                  <c:v>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0825912"/>
        <c:axId val="2120831544"/>
      </c:lineChart>
      <c:catAx>
        <c:axId val="2120825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Semana – 2014-2015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831544"/>
        <c:crosses val="autoZero"/>
        <c:auto val="1"/>
        <c:lblAlgn val="ctr"/>
        <c:lblOffset val="100"/>
        <c:noMultiLvlLbl val="0"/>
      </c:catAx>
      <c:valAx>
        <c:axId val="2120831544"/>
        <c:scaling>
          <c:orientation val="minMax"/>
          <c:min val="7.5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smtClean="0"/>
                  <a:t>Hoja más </a:t>
                </a:r>
                <a:r>
                  <a:rPr lang="es-ES" dirty="0" err="1" smtClean="0"/>
                  <a:t>jóven</a:t>
                </a:r>
                <a:r>
                  <a:rPr lang="es-ES" dirty="0" smtClean="0"/>
                  <a:t> enferma</a:t>
                </a:r>
                <a:endParaRPr lang="es-ES" dirty="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crossAx val="212082591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invertIfNegative val="0"/>
          <c:cat>
            <c:strRef>
              <c:f>Hoja1!$A$2:$A$6</c:f>
              <c:strCache>
                <c:ptCount val="5"/>
                <c:pt idx="0">
                  <c:v>Testigo</c:v>
                </c:pt>
                <c:pt idx="1">
                  <c:v>0.75 kg</c:v>
                </c:pt>
                <c:pt idx="2">
                  <c:v>1.00 kg</c:v>
                </c:pt>
                <c:pt idx="3">
                  <c:v>1.25 kg</c:v>
                </c:pt>
                <c:pt idx="4">
                  <c:v>1.50 kg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3071.5</c:v>
                </c:pt>
                <c:pt idx="1">
                  <c:v>2418.0</c:v>
                </c:pt>
                <c:pt idx="2">
                  <c:v>2304.25</c:v>
                </c:pt>
                <c:pt idx="3">
                  <c:v>2428.0</c:v>
                </c:pt>
                <c:pt idx="4">
                  <c:v>2342.25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0858632"/>
        <c:axId val="2120861704"/>
      </c:barChart>
      <c:catAx>
        <c:axId val="2120858632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2120861704"/>
        <c:crosses val="autoZero"/>
        <c:auto val="1"/>
        <c:lblAlgn val="ctr"/>
        <c:lblOffset val="100"/>
        <c:noMultiLvlLbl val="0"/>
      </c:catAx>
      <c:valAx>
        <c:axId val="2120861704"/>
        <c:scaling>
          <c:orientation val="minMax"/>
          <c:min val="2000.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/>
                  <a:t>Indice de Infección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858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Testigo</c:v>
                </c:pt>
              </c:strCache>
            </c:strRef>
          </c:tx>
          <c:cat>
            <c:numRef>
              <c:f>Hoja1!$A$2:$A$6</c:f>
              <c:numCache>
                <c:formatCode>d\-mmm</c:formatCode>
                <c:ptCount val="5"/>
                <c:pt idx="0">
                  <c:v>43015.0</c:v>
                </c:pt>
                <c:pt idx="1">
                  <c:v>43030.0</c:v>
                </c:pt>
                <c:pt idx="2">
                  <c:v>43043.0</c:v>
                </c:pt>
                <c:pt idx="3">
                  <c:v>43058.0</c:v>
                </c:pt>
                <c:pt idx="4">
                  <c:v>43073.0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17.375</c:v>
                </c:pt>
                <c:pt idx="1">
                  <c:v>38.24</c:v>
                </c:pt>
                <c:pt idx="2">
                  <c:v>46.25</c:v>
                </c:pt>
                <c:pt idx="3">
                  <c:v>59.475</c:v>
                </c:pt>
                <c:pt idx="4">
                  <c:v>57.6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MusaCare 0L</c:v>
                </c:pt>
              </c:strCache>
            </c:strRef>
          </c:tx>
          <c:cat>
            <c:numRef>
              <c:f>Hoja1!$A$2:$A$6</c:f>
              <c:numCache>
                <c:formatCode>d\-mmm</c:formatCode>
                <c:ptCount val="5"/>
                <c:pt idx="0">
                  <c:v>43015.0</c:v>
                </c:pt>
                <c:pt idx="1">
                  <c:v>43030.0</c:v>
                </c:pt>
                <c:pt idx="2">
                  <c:v>43043.0</c:v>
                </c:pt>
                <c:pt idx="3">
                  <c:v>43058.0</c:v>
                </c:pt>
                <c:pt idx="4">
                  <c:v>43073.0</c:v>
                </c:pt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  <c:pt idx="0">
                  <c:v>14.925</c:v>
                </c:pt>
                <c:pt idx="1">
                  <c:v>28.451</c:v>
                </c:pt>
                <c:pt idx="2">
                  <c:v>40.45</c:v>
                </c:pt>
                <c:pt idx="3">
                  <c:v>53.275</c:v>
                </c:pt>
                <c:pt idx="4">
                  <c:v>58.45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MusaCare 1 L</c:v>
                </c:pt>
              </c:strCache>
            </c:strRef>
          </c:tx>
          <c:cat>
            <c:numRef>
              <c:f>Hoja1!$A$2:$A$6</c:f>
              <c:numCache>
                <c:formatCode>d\-mmm</c:formatCode>
                <c:ptCount val="5"/>
                <c:pt idx="0">
                  <c:v>43015.0</c:v>
                </c:pt>
                <c:pt idx="1">
                  <c:v>43030.0</c:v>
                </c:pt>
                <c:pt idx="2">
                  <c:v>43043.0</c:v>
                </c:pt>
                <c:pt idx="3">
                  <c:v>43058.0</c:v>
                </c:pt>
                <c:pt idx="4">
                  <c:v>43073.0</c:v>
                </c:pt>
              </c:numCache>
            </c:numRef>
          </c:cat>
          <c:val>
            <c:numRef>
              <c:f>Hoja1!$D$2:$D$6</c:f>
              <c:numCache>
                <c:formatCode>General</c:formatCode>
                <c:ptCount val="5"/>
                <c:pt idx="0">
                  <c:v>11.15</c:v>
                </c:pt>
                <c:pt idx="1">
                  <c:v>22.837</c:v>
                </c:pt>
                <c:pt idx="2">
                  <c:v>31.85</c:v>
                </c:pt>
                <c:pt idx="3">
                  <c:v>45.375</c:v>
                </c:pt>
                <c:pt idx="4">
                  <c:v>54.575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MusaCare 3 L</c:v>
                </c:pt>
              </c:strCache>
            </c:strRef>
          </c:tx>
          <c:cat>
            <c:numRef>
              <c:f>Hoja1!$A$2:$A$6</c:f>
              <c:numCache>
                <c:formatCode>d\-mmm</c:formatCode>
                <c:ptCount val="5"/>
                <c:pt idx="0">
                  <c:v>43015.0</c:v>
                </c:pt>
                <c:pt idx="1">
                  <c:v>43030.0</c:v>
                </c:pt>
                <c:pt idx="2">
                  <c:v>43043.0</c:v>
                </c:pt>
                <c:pt idx="3">
                  <c:v>43058.0</c:v>
                </c:pt>
                <c:pt idx="4">
                  <c:v>43073.0</c:v>
                </c:pt>
              </c:numCache>
            </c:numRef>
          </c:cat>
          <c:val>
            <c:numRef>
              <c:f>Hoja1!$E$2:$E$6</c:f>
              <c:numCache>
                <c:formatCode>General</c:formatCode>
                <c:ptCount val="5"/>
                <c:pt idx="0">
                  <c:v>9.6</c:v>
                </c:pt>
                <c:pt idx="1">
                  <c:v>19.159</c:v>
                </c:pt>
                <c:pt idx="2">
                  <c:v>28.225</c:v>
                </c:pt>
                <c:pt idx="3">
                  <c:v>38.9</c:v>
                </c:pt>
                <c:pt idx="4">
                  <c:v>44.725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MusaCare 5 L</c:v>
                </c:pt>
              </c:strCache>
            </c:strRef>
          </c:tx>
          <c:cat>
            <c:numRef>
              <c:f>Hoja1!$A$2:$A$6</c:f>
              <c:numCache>
                <c:formatCode>d\-mmm</c:formatCode>
                <c:ptCount val="5"/>
                <c:pt idx="0">
                  <c:v>43015.0</c:v>
                </c:pt>
                <c:pt idx="1">
                  <c:v>43030.0</c:v>
                </c:pt>
                <c:pt idx="2">
                  <c:v>43043.0</c:v>
                </c:pt>
                <c:pt idx="3">
                  <c:v>43058.0</c:v>
                </c:pt>
                <c:pt idx="4">
                  <c:v>43073.0</c:v>
                </c:pt>
              </c:numCache>
            </c:numRef>
          </c:cat>
          <c:val>
            <c:numRef>
              <c:f>Hoja1!$F$2:$F$6</c:f>
              <c:numCache>
                <c:formatCode>General</c:formatCode>
                <c:ptCount val="5"/>
                <c:pt idx="0">
                  <c:v>10.375</c:v>
                </c:pt>
                <c:pt idx="1">
                  <c:v>19.648</c:v>
                </c:pt>
                <c:pt idx="2">
                  <c:v>27.075</c:v>
                </c:pt>
                <c:pt idx="3">
                  <c:v>36.825</c:v>
                </c:pt>
                <c:pt idx="4">
                  <c:v>44.075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MusaCare 7 L</c:v>
                </c:pt>
              </c:strCache>
            </c:strRef>
          </c:tx>
          <c:cat>
            <c:numRef>
              <c:f>Hoja1!$A$2:$A$6</c:f>
              <c:numCache>
                <c:formatCode>d\-mmm</c:formatCode>
                <c:ptCount val="5"/>
                <c:pt idx="0">
                  <c:v>43015.0</c:v>
                </c:pt>
                <c:pt idx="1">
                  <c:v>43030.0</c:v>
                </c:pt>
                <c:pt idx="2">
                  <c:v>43043.0</c:v>
                </c:pt>
                <c:pt idx="3">
                  <c:v>43058.0</c:v>
                </c:pt>
                <c:pt idx="4">
                  <c:v>43073.0</c:v>
                </c:pt>
              </c:numCache>
            </c:numRef>
          </c:cat>
          <c:val>
            <c:numRef>
              <c:f>Hoja1!$G$2:$G$6</c:f>
              <c:numCache>
                <c:formatCode>General</c:formatCode>
                <c:ptCount val="5"/>
                <c:pt idx="0">
                  <c:v>9.2</c:v>
                </c:pt>
                <c:pt idx="1">
                  <c:v>18.758</c:v>
                </c:pt>
                <c:pt idx="2">
                  <c:v>25.575</c:v>
                </c:pt>
                <c:pt idx="3">
                  <c:v>35.85</c:v>
                </c:pt>
                <c:pt idx="4">
                  <c:v>44.725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0911080"/>
        <c:axId val="2120914296"/>
      </c:lineChart>
      <c:dateAx>
        <c:axId val="2120911080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crossAx val="2120914296"/>
        <c:crosses val="autoZero"/>
        <c:auto val="1"/>
        <c:lblOffset val="100"/>
        <c:baseTimeUnit val="days"/>
      </c:dateAx>
      <c:valAx>
        <c:axId val="2120914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err="1" smtClean="0"/>
                  <a:t>Indice</a:t>
                </a:r>
                <a:r>
                  <a:rPr lang="es-ES" dirty="0" smtClean="0"/>
                  <a:t> de Infección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9110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Testigo</c:v>
                </c:pt>
              </c:strCache>
            </c:strRef>
          </c:tx>
          <c:invertIfNegative val="0"/>
          <c:cat>
            <c:numRef>
              <c:f>Hoja1!$A$2</c:f>
              <c:numCache>
                <c:formatCode>d\-mmm</c:formatCode>
                <c:ptCount val="1"/>
                <c:pt idx="0">
                  <c:v>43058.0</c:v>
                </c:pt>
              </c:numCache>
            </c:numRef>
          </c:cat>
          <c:val>
            <c:numRef>
              <c:f>Hoja1!$B$2</c:f>
              <c:numCache>
                <c:formatCode>General</c:formatCode>
                <c:ptCount val="1"/>
                <c:pt idx="0">
                  <c:v>59.475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MusaCare 0L</c:v>
                </c:pt>
              </c:strCache>
            </c:strRef>
          </c:tx>
          <c:invertIfNegative val="0"/>
          <c:cat>
            <c:numRef>
              <c:f>Hoja1!$A$2</c:f>
              <c:numCache>
                <c:formatCode>d\-mmm</c:formatCode>
                <c:ptCount val="1"/>
                <c:pt idx="0">
                  <c:v>43058.0</c:v>
                </c:pt>
              </c:numCache>
            </c:numRef>
          </c:cat>
          <c:val>
            <c:numRef>
              <c:f>Hoja1!$C$2</c:f>
              <c:numCache>
                <c:formatCode>General</c:formatCode>
                <c:ptCount val="1"/>
                <c:pt idx="0">
                  <c:v>53.275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MusaCare 1 L</c:v>
                </c:pt>
              </c:strCache>
            </c:strRef>
          </c:tx>
          <c:invertIfNegative val="0"/>
          <c:cat>
            <c:numRef>
              <c:f>Hoja1!$A$2</c:f>
              <c:numCache>
                <c:formatCode>d\-mmm</c:formatCode>
                <c:ptCount val="1"/>
                <c:pt idx="0">
                  <c:v>43058.0</c:v>
                </c:pt>
              </c:numCache>
            </c:numRef>
          </c:cat>
          <c:val>
            <c:numRef>
              <c:f>Hoja1!$D$2</c:f>
              <c:numCache>
                <c:formatCode>General</c:formatCode>
                <c:ptCount val="1"/>
                <c:pt idx="0">
                  <c:v>45.375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MusaCare 3 L</c:v>
                </c:pt>
              </c:strCache>
            </c:strRef>
          </c:tx>
          <c:invertIfNegative val="0"/>
          <c:cat>
            <c:numRef>
              <c:f>Hoja1!$A$2</c:f>
              <c:numCache>
                <c:formatCode>d\-mmm</c:formatCode>
                <c:ptCount val="1"/>
                <c:pt idx="0">
                  <c:v>43058.0</c:v>
                </c:pt>
              </c:numCache>
            </c:numRef>
          </c:cat>
          <c:val>
            <c:numRef>
              <c:f>Hoja1!$E$2</c:f>
              <c:numCache>
                <c:formatCode>General</c:formatCode>
                <c:ptCount val="1"/>
                <c:pt idx="0">
                  <c:v>38.9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MusaCare 5 L</c:v>
                </c:pt>
              </c:strCache>
            </c:strRef>
          </c:tx>
          <c:invertIfNegative val="0"/>
          <c:cat>
            <c:numRef>
              <c:f>Hoja1!$A$2</c:f>
              <c:numCache>
                <c:formatCode>d\-mmm</c:formatCode>
                <c:ptCount val="1"/>
                <c:pt idx="0">
                  <c:v>43058.0</c:v>
                </c:pt>
              </c:numCache>
            </c:numRef>
          </c:cat>
          <c:val>
            <c:numRef>
              <c:f>Hoja1!$F$2</c:f>
              <c:numCache>
                <c:formatCode>General</c:formatCode>
                <c:ptCount val="1"/>
                <c:pt idx="0">
                  <c:v>36.825</c:v>
                </c:pt>
              </c:numCache>
            </c:numRef>
          </c:val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MusaCare 7 L</c:v>
                </c:pt>
              </c:strCache>
            </c:strRef>
          </c:tx>
          <c:invertIfNegative val="0"/>
          <c:cat>
            <c:numRef>
              <c:f>Hoja1!$A$2</c:f>
              <c:numCache>
                <c:formatCode>d\-mmm</c:formatCode>
                <c:ptCount val="1"/>
                <c:pt idx="0">
                  <c:v>43058.0</c:v>
                </c:pt>
              </c:numCache>
            </c:numRef>
          </c:cat>
          <c:val>
            <c:numRef>
              <c:f>Hoja1!$G$2</c:f>
              <c:numCache>
                <c:formatCode>General</c:formatCode>
                <c:ptCount val="1"/>
                <c:pt idx="0">
                  <c:v>35.85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0971656"/>
        <c:axId val="2120974712"/>
        <c:axId val="0"/>
      </c:bar3DChart>
      <c:dateAx>
        <c:axId val="2120971656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2120974712"/>
        <c:crosses val="autoZero"/>
        <c:auto val="1"/>
        <c:lblOffset val="100"/>
        <c:baseTimeUnit val="days"/>
      </c:dateAx>
      <c:valAx>
        <c:axId val="21209747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err="1" smtClean="0"/>
                  <a:t>Indice</a:t>
                </a:r>
                <a:r>
                  <a:rPr lang="es-ES" dirty="0" smtClean="0"/>
                  <a:t> de Infección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9716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Hoja1!$A$2:$A$4</c:f>
              <c:strCache>
                <c:ptCount val="3"/>
                <c:pt idx="0">
                  <c:v>Testigo Silvestre</c:v>
                </c:pt>
                <c:pt idx="1">
                  <c:v>Área con MusaCare</c:v>
                </c:pt>
                <c:pt idx="2">
                  <c:v>Promedio Los Ríos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0.04</c:v>
                </c:pt>
                <c:pt idx="1">
                  <c:v>0.55</c:v>
                </c:pt>
                <c:pt idx="2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9541112"/>
        <c:axId val="2119544168"/>
      </c:barChart>
      <c:catAx>
        <c:axId val="2119541112"/>
        <c:scaling>
          <c:orientation val="minMax"/>
        </c:scaling>
        <c:delete val="0"/>
        <c:axPos val="b"/>
        <c:majorTickMark val="out"/>
        <c:minorTickMark val="none"/>
        <c:tickLblPos val="nextTo"/>
        <c:crossAx val="2119544168"/>
        <c:crosses val="autoZero"/>
        <c:auto val="1"/>
        <c:lblAlgn val="ctr"/>
        <c:lblOffset val="100"/>
        <c:noMultiLvlLbl val="0"/>
      </c:catAx>
      <c:valAx>
        <c:axId val="2119544168"/>
        <c:scaling>
          <c:orientation val="minMax"/>
        </c:scaling>
        <c:delete val="0"/>
        <c:axPos val="l"/>
        <c:majorGridlines>
          <c:spPr>
            <a:ln>
              <a:prstDash val="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smtClean="0"/>
                  <a:t>EC50 (ppm)</a:t>
                </a:r>
                <a:endParaRPr lang="es-ES" dirty="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crossAx val="2119541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5"/>
          <c:order val="5"/>
          <c:tx>
            <c:strRef>
              <c:f>Hoja1!$G$1</c:f>
              <c:strCache>
                <c:ptCount val="1"/>
                <c:pt idx="0">
                  <c:v>Lluvia</c:v>
                </c:pt>
              </c:strCache>
            </c:strRef>
          </c:tx>
          <c:spPr>
            <a:solidFill>
              <a:srgbClr val="00FFFF"/>
            </a:solidFill>
          </c:spPr>
          <c:invertIfNegative val="0"/>
          <c:cat>
            <c:numRef>
              <c:f>Hoja1!$A$2:$A$10</c:f>
              <c:numCache>
                <c:formatCode>General</c:formatCode>
                <c:ptCount val="9"/>
                <c:pt idx="0">
                  <c:v>41.0</c:v>
                </c:pt>
                <c:pt idx="1">
                  <c:v>43.0</c:v>
                </c:pt>
                <c:pt idx="2">
                  <c:v>45.0</c:v>
                </c:pt>
                <c:pt idx="3">
                  <c:v>47.0</c:v>
                </c:pt>
                <c:pt idx="4">
                  <c:v>49.0</c:v>
                </c:pt>
                <c:pt idx="5">
                  <c:v>51.0</c:v>
                </c:pt>
                <c:pt idx="6">
                  <c:v>1.0</c:v>
                </c:pt>
                <c:pt idx="7">
                  <c:v>3.0</c:v>
                </c:pt>
                <c:pt idx="8">
                  <c:v>5.0</c:v>
                </c:pt>
              </c:numCache>
            </c:numRef>
          </c:cat>
          <c:val>
            <c:numRef>
              <c:f>Hoja1!$G$2:$G$10</c:f>
              <c:numCache>
                <c:formatCode>General</c:formatCode>
                <c:ptCount val="9"/>
                <c:pt idx="0">
                  <c:v>79.0</c:v>
                </c:pt>
                <c:pt idx="1">
                  <c:v>188.0</c:v>
                </c:pt>
                <c:pt idx="2">
                  <c:v>272.0</c:v>
                </c:pt>
                <c:pt idx="3">
                  <c:v>80.4</c:v>
                </c:pt>
                <c:pt idx="4">
                  <c:v>256.0</c:v>
                </c:pt>
                <c:pt idx="5">
                  <c:v>346.0</c:v>
                </c:pt>
                <c:pt idx="6">
                  <c:v>220.2</c:v>
                </c:pt>
                <c:pt idx="7">
                  <c:v>165.4</c:v>
                </c:pt>
                <c:pt idx="8">
                  <c:v>272.3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0427064"/>
        <c:axId val="2120421448"/>
      </c:barChar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Mancozeb (Mz)</c:v>
                </c:pt>
              </c:strCache>
            </c:strRef>
          </c:tx>
          <c:cat>
            <c:numRef>
              <c:f>Hoja1!$A$2:$A$10</c:f>
              <c:numCache>
                <c:formatCode>General</c:formatCode>
                <c:ptCount val="9"/>
                <c:pt idx="0">
                  <c:v>41.0</c:v>
                </c:pt>
                <c:pt idx="1">
                  <c:v>43.0</c:v>
                </c:pt>
                <c:pt idx="2">
                  <c:v>45.0</c:v>
                </c:pt>
                <c:pt idx="3">
                  <c:v>47.0</c:v>
                </c:pt>
                <c:pt idx="4">
                  <c:v>49.0</c:v>
                </c:pt>
                <c:pt idx="5">
                  <c:v>51.0</c:v>
                </c:pt>
                <c:pt idx="6">
                  <c:v>1.0</c:v>
                </c:pt>
                <c:pt idx="7">
                  <c:v>3.0</c:v>
                </c:pt>
                <c:pt idx="8">
                  <c:v>5.0</c:v>
                </c:pt>
              </c:numCache>
            </c:numRef>
          </c:cat>
          <c:val>
            <c:numRef>
              <c:f>Hoja1!$B$2:$B$10</c:f>
              <c:numCache>
                <c:formatCode>General</c:formatCode>
                <c:ptCount val="9"/>
                <c:pt idx="0">
                  <c:v>16.1</c:v>
                </c:pt>
                <c:pt idx="1">
                  <c:v>37.6</c:v>
                </c:pt>
                <c:pt idx="2">
                  <c:v>42.2</c:v>
                </c:pt>
                <c:pt idx="3">
                  <c:v>36.0</c:v>
                </c:pt>
                <c:pt idx="4">
                  <c:v>26.4</c:v>
                </c:pt>
                <c:pt idx="5">
                  <c:v>25.2</c:v>
                </c:pt>
                <c:pt idx="6">
                  <c:v>29.1</c:v>
                </c:pt>
                <c:pt idx="7">
                  <c:v>32.3</c:v>
                </c:pt>
                <c:pt idx="8">
                  <c:v>32.7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MusaCare (MC)</c:v>
                </c:pt>
              </c:strCache>
            </c:strRef>
          </c:tx>
          <c:cat>
            <c:numRef>
              <c:f>Hoja1!$A$2:$A$10</c:f>
              <c:numCache>
                <c:formatCode>General</c:formatCode>
                <c:ptCount val="9"/>
                <c:pt idx="0">
                  <c:v>41.0</c:v>
                </c:pt>
                <c:pt idx="1">
                  <c:v>43.0</c:v>
                </c:pt>
                <c:pt idx="2">
                  <c:v>45.0</c:v>
                </c:pt>
                <c:pt idx="3">
                  <c:v>47.0</c:v>
                </c:pt>
                <c:pt idx="4">
                  <c:v>49.0</c:v>
                </c:pt>
                <c:pt idx="5">
                  <c:v>51.0</c:v>
                </c:pt>
                <c:pt idx="6">
                  <c:v>1.0</c:v>
                </c:pt>
                <c:pt idx="7">
                  <c:v>3.0</c:v>
                </c:pt>
                <c:pt idx="8">
                  <c:v>5.0</c:v>
                </c:pt>
              </c:numCache>
            </c:numRef>
          </c:cat>
          <c:val>
            <c:numRef>
              <c:f>Hoja1!$C$2:$C$10</c:f>
              <c:numCache>
                <c:formatCode>General</c:formatCode>
                <c:ptCount val="9"/>
                <c:pt idx="0">
                  <c:v>16.1</c:v>
                </c:pt>
                <c:pt idx="1">
                  <c:v>41.3</c:v>
                </c:pt>
                <c:pt idx="2">
                  <c:v>46.7</c:v>
                </c:pt>
                <c:pt idx="3">
                  <c:v>41.1</c:v>
                </c:pt>
                <c:pt idx="4">
                  <c:v>36.8</c:v>
                </c:pt>
                <c:pt idx="5">
                  <c:v>39.0</c:v>
                </c:pt>
                <c:pt idx="6">
                  <c:v>41.1</c:v>
                </c:pt>
                <c:pt idx="7">
                  <c:v>42.9</c:v>
                </c:pt>
                <c:pt idx="8">
                  <c:v>46.6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Alt. Mz:MC (3:1)</c:v>
                </c:pt>
              </c:strCache>
            </c:strRef>
          </c:tx>
          <c:cat>
            <c:numRef>
              <c:f>Hoja1!$A$2:$A$10</c:f>
              <c:numCache>
                <c:formatCode>General</c:formatCode>
                <c:ptCount val="9"/>
                <c:pt idx="0">
                  <c:v>41.0</c:v>
                </c:pt>
                <c:pt idx="1">
                  <c:v>43.0</c:v>
                </c:pt>
                <c:pt idx="2">
                  <c:v>45.0</c:v>
                </c:pt>
                <c:pt idx="3">
                  <c:v>47.0</c:v>
                </c:pt>
                <c:pt idx="4">
                  <c:v>49.0</c:v>
                </c:pt>
                <c:pt idx="5">
                  <c:v>51.0</c:v>
                </c:pt>
                <c:pt idx="6">
                  <c:v>1.0</c:v>
                </c:pt>
                <c:pt idx="7">
                  <c:v>3.0</c:v>
                </c:pt>
                <c:pt idx="8">
                  <c:v>5.0</c:v>
                </c:pt>
              </c:numCache>
            </c:numRef>
          </c:cat>
          <c:val>
            <c:numRef>
              <c:f>Hoja1!$D$2:$D$10</c:f>
              <c:numCache>
                <c:formatCode>General</c:formatCode>
                <c:ptCount val="9"/>
                <c:pt idx="0">
                  <c:v>14.8</c:v>
                </c:pt>
                <c:pt idx="1">
                  <c:v>38.7</c:v>
                </c:pt>
                <c:pt idx="2">
                  <c:v>41.8</c:v>
                </c:pt>
                <c:pt idx="3">
                  <c:v>35.8</c:v>
                </c:pt>
                <c:pt idx="4">
                  <c:v>28.7</c:v>
                </c:pt>
                <c:pt idx="5">
                  <c:v>28.3</c:v>
                </c:pt>
                <c:pt idx="6">
                  <c:v>34.3</c:v>
                </c:pt>
                <c:pt idx="7">
                  <c:v>36.1</c:v>
                </c:pt>
                <c:pt idx="8">
                  <c:v>43.1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Testigo Absoluto</c:v>
                </c:pt>
              </c:strCache>
            </c:strRef>
          </c:tx>
          <c:cat>
            <c:numRef>
              <c:f>Hoja1!$A$2:$A$10</c:f>
              <c:numCache>
                <c:formatCode>General</c:formatCode>
                <c:ptCount val="9"/>
                <c:pt idx="0">
                  <c:v>41.0</c:v>
                </c:pt>
                <c:pt idx="1">
                  <c:v>43.0</c:v>
                </c:pt>
                <c:pt idx="2">
                  <c:v>45.0</c:v>
                </c:pt>
                <c:pt idx="3">
                  <c:v>47.0</c:v>
                </c:pt>
                <c:pt idx="4">
                  <c:v>49.0</c:v>
                </c:pt>
                <c:pt idx="5">
                  <c:v>51.0</c:v>
                </c:pt>
                <c:pt idx="6">
                  <c:v>1.0</c:v>
                </c:pt>
                <c:pt idx="7">
                  <c:v>3.0</c:v>
                </c:pt>
                <c:pt idx="8">
                  <c:v>5.0</c:v>
                </c:pt>
              </c:numCache>
            </c:numRef>
          </c:cat>
          <c:val>
            <c:numRef>
              <c:f>Hoja1!$E$2:$E$10</c:f>
              <c:numCache>
                <c:formatCode>General</c:formatCode>
                <c:ptCount val="9"/>
                <c:pt idx="0">
                  <c:v>20.9</c:v>
                </c:pt>
                <c:pt idx="1">
                  <c:v>54.0</c:v>
                </c:pt>
                <c:pt idx="2">
                  <c:v>54.5</c:v>
                </c:pt>
                <c:pt idx="3">
                  <c:v>61.5</c:v>
                </c:pt>
                <c:pt idx="4">
                  <c:v>67.9</c:v>
                </c:pt>
                <c:pt idx="5">
                  <c:v>68.3</c:v>
                </c:pt>
                <c:pt idx="6">
                  <c:v>74.7</c:v>
                </c:pt>
                <c:pt idx="7">
                  <c:v>73.8</c:v>
                </c:pt>
                <c:pt idx="8">
                  <c:v>72.3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Aceite</c:v>
                </c:pt>
              </c:strCache>
            </c:strRef>
          </c:tx>
          <c:cat>
            <c:numRef>
              <c:f>Hoja1!$A$2:$A$10</c:f>
              <c:numCache>
                <c:formatCode>General</c:formatCode>
                <c:ptCount val="9"/>
                <c:pt idx="0">
                  <c:v>41.0</c:v>
                </c:pt>
                <c:pt idx="1">
                  <c:v>43.0</c:v>
                </c:pt>
                <c:pt idx="2">
                  <c:v>45.0</c:v>
                </c:pt>
                <c:pt idx="3">
                  <c:v>47.0</c:v>
                </c:pt>
                <c:pt idx="4">
                  <c:v>49.0</c:v>
                </c:pt>
                <c:pt idx="5">
                  <c:v>51.0</c:v>
                </c:pt>
                <c:pt idx="6">
                  <c:v>1.0</c:v>
                </c:pt>
                <c:pt idx="7">
                  <c:v>3.0</c:v>
                </c:pt>
                <c:pt idx="8">
                  <c:v>5.0</c:v>
                </c:pt>
              </c:numCache>
            </c:numRef>
          </c:cat>
          <c:val>
            <c:numRef>
              <c:f>Hoja1!$F$2:$F$10</c:f>
              <c:numCache>
                <c:formatCode>General</c:formatCode>
                <c:ptCount val="9"/>
                <c:pt idx="0">
                  <c:v>18.3</c:v>
                </c:pt>
                <c:pt idx="1">
                  <c:v>46.4</c:v>
                </c:pt>
                <c:pt idx="2">
                  <c:v>51.0</c:v>
                </c:pt>
                <c:pt idx="3">
                  <c:v>49.7</c:v>
                </c:pt>
                <c:pt idx="4">
                  <c:v>54.0</c:v>
                </c:pt>
                <c:pt idx="5">
                  <c:v>56.8</c:v>
                </c:pt>
                <c:pt idx="6">
                  <c:v>58.9</c:v>
                </c:pt>
                <c:pt idx="7">
                  <c:v>61.5</c:v>
                </c:pt>
                <c:pt idx="8">
                  <c:v>64.6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8125976"/>
        <c:axId val="2120415720"/>
      </c:lineChart>
      <c:catAx>
        <c:axId val="2118125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Semanas 2014-2015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415720"/>
        <c:crosses val="autoZero"/>
        <c:auto val="1"/>
        <c:lblAlgn val="ctr"/>
        <c:lblOffset val="100"/>
        <c:noMultiLvlLbl val="0"/>
      </c:catAx>
      <c:valAx>
        <c:axId val="2120415720"/>
        <c:scaling>
          <c:orientation val="minMax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err="1" smtClean="0"/>
                  <a:t>Indice</a:t>
                </a:r>
                <a:r>
                  <a:rPr lang="es-ES" dirty="0" smtClean="0"/>
                  <a:t> de Infección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8125976"/>
        <c:crosses val="autoZero"/>
        <c:crossBetween val="between"/>
      </c:valAx>
      <c:valAx>
        <c:axId val="2120421448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/>
                </a:pPr>
                <a:r>
                  <a:rPr lang="es-ES" dirty="0" smtClean="0"/>
                  <a:t>Lluvia (mm)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427064"/>
        <c:crosses val="max"/>
        <c:crossBetween val="between"/>
      </c:valAx>
      <c:catAx>
        <c:axId val="2120427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0421448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34999622442"/>
          <c:y val="0.072905150624354"/>
          <c:w val="0.784925173611111"/>
          <c:h val="0.568294934592533"/>
        </c:manualLayout>
      </c:layout>
      <c:areaChart>
        <c:grouping val="standard"/>
        <c:varyColors val="0"/>
        <c:ser>
          <c:idx val="7"/>
          <c:order val="4"/>
          <c:tx>
            <c:strRef>
              <c:f>'Macintosh HD:Users:douglasmarin:Desktop:Resultados Colombia:Ensayo Urabá 2017:[CERADIS BV 2016 (2).xlsx]GRÁFICAS (2)'!$E$1</c:f>
              <c:strCache>
                <c:ptCount val="1"/>
                <c:pt idx="0">
                  <c:v>Precipitación</c:v>
                </c:pt>
              </c:strCache>
            </c:strRef>
          </c:tx>
          <c:spPr>
            <a:solidFill>
              <a:srgbClr val="DDF9FF">
                <a:alpha val="60000"/>
              </a:srgbClr>
            </a:solidFill>
            <a:ln>
              <a:solidFill>
                <a:srgbClr val="00CCFF"/>
              </a:solidFill>
            </a:ln>
          </c:spPr>
          <c:cat>
            <c:numRef>
              <c:f>'Macintosh HD:Users:douglasmarin:Desktop:Resultados Colombia:Ensayo Urabá 2017:[CERADIS BV 2016 (2).xlsx]GRÁFICAS (2)'!$A$2:$A$13</c:f>
              <c:numCache>
                <c:formatCode>General</c:formatCode>
                <c:ptCount val="12"/>
                <c:pt idx="0">
                  <c:v>42583.0</c:v>
                </c:pt>
                <c:pt idx="1">
                  <c:v>42590.0</c:v>
                </c:pt>
                <c:pt idx="2">
                  <c:v>42597.0</c:v>
                </c:pt>
                <c:pt idx="3">
                  <c:v>42604.0</c:v>
                </c:pt>
                <c:pt idx="4">
                  <c:v>42611.0</c:v>
                </c:pt>
                <c:pt idx="5">
                  <c:v>42618.0</c:v>
                </c:pt>
                <c:pt idx="6">
                  <c:v>42625.0</c:v>
                </c:pt>
                <c:pt idx="7">
                  <c:v>42632.0</c:v>
                </c:pt>
                <c:pt idx="8">
                  <c:v>42639.0</c:v>
                </c:pt>
                <c:pt idx="9">
                  <c:v>42646.0</c:v>
                </c:pt>
                <c:pt idx="10">
                  <c:v>42653.0</c:v>
                </c:pt>
                <c:pt idx="11">
                  <c:v>42660.0</c:v>
                </c:pt>
              </c:numCache>
            </c:numRef>
          </c:cat>
          <c:val>
            <c:numRef>
              <c:f>'Macintosh HD:Users:douglasmarin:Desktop:Resultados Colombia:Ensayo Urabá 2017:[CERADIS BV 2016 (2).xlsx]GRÁFICAS (2)'!$E$2:$E$13</c:f>
              <c:numCache>
                <c:formatCode>General</c:formatCode>
                <c:ptCount val="12"/>
                <c:pt idx="0">
                  <c:v>48.0</c:v>
                </c:pt>
                <c:pt idx="1">
                  <c:v>35.0</c:v>
                </c:pt>
                <c:pt idx="2">
                  <c:v>110.0</c:v>
                </c:pt>
                <c:pt idx="3">
                  <c:v>78.0</c:v>
                </c:pt>
                <c:pt idx="4">
                  <c:v>96.0</c:v>
                </c:pt>
                <c:pt idx="5">
                  <c:v>140.0</c:v>
                </c:pt>
                <c:pt idx="6">
                  <c:v>110.0</c:v>
                </c:pt>
                <c:pt idx="7">
                  <c:v>54.0</c:v>
                </c:pt>
                <c:pt idx="8">
                  <c:v>43.0</c:v>
                </c:pt>
                <c:pt idx="9">
                  <c:v>61.0</c:v>
                </c:pt>
                <c:pt idx="10">
                  <c:v>255.0</c:v>
                </c:pt>
                <c:pt idx="11">
                  <c:v>94.0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01D-46CE-9911-E0CCC52B0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644744"/>
        <c:axId val="2117639272"/>
      </c:areaChart>
      <c:lineChart>
        <c:grouping val="standard"/>
        <c:varyColors val="0"/>
        <c:ser>
          <c:idx val="0"/>
          <c:order val="0"/>
          <c:tx>
            <c:strRef>
              <c:f>SEVERIDAD!$D$1</c:f>
              <c:strCache>
                <c:ptCount val="1"/>
                <c:pt idx="0">
                  <c:v>Testigo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SEVERIDAD!$A$4:$A$15</c:f>
              <c:numCache>
                <c:formatCode>dd/mm/\a\a;@</c:formatCode>
                <c:ptCount val="12"/>
                <c:pt idx="0">
                  <c:v>42583.0</c:v>
                </c:pt>
                <c:pt idx="1">
                  <c:v>42590.0</c:v>
                </c:pt>
                <c:pt idx="2">
                  <c:v>42597.0</c:v>
                </c:pt>
                <c:pt idx="3">
                  <c:v>42604.0</c:v>
                </c:pt>
                <c:pt idx="4">
                  <c:v>42611.0</c:v>
                </c:pt>
                <c:pt idx="5">
                  <c:v>42618.0</c:v>
                </c:pt>
                <c:pt idx="6">
                  <c:v>42625.0</c:v>
                </c:pt>
                <c:pt idx="7">
                  <c:v>42632.0</c:v>
                </c:pt>
                <c:pt idx="8">
                  <c:v>42639.0</c:v>
                </c:pt>
                <c:pt idx="9">
                  <c:v>42646.0</c:v>
                </c:pt>
                <c:pt idx="10">
                  <c:v>42653.0</c:v>
                </c:pt>
                <c:pt idx="11">
                  <c:v>42660.0</c:v>
                </c:pt>
              </c:numCache>
            </c:numRef>
          </c:cat>
          <c:val>
            <c:numRef>
              <c:f>SEVERIDAD!$D$4:$D$15</c:f>
              <c:numCache>
                <c:formatCode>0.000</c:formatCode>
                <c:ptCount val="12"/>
                <c:pt idx="0">
                  <c:v>1.666666666666667</c:v>
                </c:pt>
                <c:pt idx="1">
                  <c:v>2.881944444444445</c:v>
                </c:pt>
                <c:pt idx="2">
                  <c:v>4.60416666666666</c:v>
                </c:pt>
                <c:pt idx="3">
                  <c:v>11.36111111111111</c:v>
                </c:pt>
                <c:pt idx="4">
                  <c:v>19.27380952380952</c:v>
                </c:pt>
                <c:pt idx="5">
                  <c:v>27.45039682539683</c:v>
                </c:pt>
                <c:pt idx="6">
                  <c:v>31.38392857142857</c:v>
                </c:pt>
                <c:pt idx="7">
                  <c:v>34.31795634920628</c:v>
                </c:pt>
                <c:pt idx="8">
                  <c:v>37.207175925926</c:v>
                </c:pt>
                <c:pt idx="9">
                  <c:v>42.3041877104377</c:v>
                </c:pt>
                <c:pt idx="10">
                  <c:v>45.5172558922559</c:v>
                </c:pt>
                <c:pt idx="11">
                  <c:v>50.6950757575758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01D-46CE-9911-E0CCC52B0D8F}"/>
            </c:ext>
          </c:extLst>
        </c:ser>
        <c:ser>
          <c:idx val="2"/>
          <c:order val="1"/>
          <c:tx>
            <c:strRef>
              <c:f>SEVERIDAD!$F$1</c:f>
              <c:strCache>
                <c:ptCount val="1"/>
                <c:pt idx="0">
                  <c:v>Clorotalonil</c:v>
                </c:pt>
              </c:strCache>
            </c:strRef>
          </c:tx>
          <c:cat>
            <c:numRef>
              <c:f>SEVERIDAD!$A$4:$A$15</c:f>
              <c:numCache>
                <c:formatCode>dd/mm/\a\a;@</c:formatCode>
                <c:ptCount val="12"/>
                <c:pt idx="0">
                  <c:v>42583.0</c:v>
                </c:pt>
                <c:pt idx="1">
                  <c:v>42590.0</c:v>
                </c:pt>
                <c:pt idx="2">
                  <c:v>42597.0</c:v>
                </c:pt>
                <c:pt idx="3">
                  <c:v>42604.0</c:v>
                </c:pt>
                <c:pt idx="4">
                  <c:v>42611.0</c:v>
                </c:pt>
                <c:pt idx="5">
                  <c:v>42618.0</c:v>
                </c:pt>
                <c:pt idx="6">
                  <c:v>42625.0</c:v>
                </c:pt>
                <c:pt idx="7">
                  <c:v>42632.0</c:v>
                </c:pt>
                <c:pt idx="8">
                  <c:v>42639.0</c:v>
                </c:pt>
                <c:pt idx="9">
                  <c:v>42646.0</c:v>
                </c:pt>
                <c:pt idx="10">
                  <c:v>42653.0</c:v>
                </c:pt>
                <c:pt idx="11">
                  <c:v>42660.0</c:v>
                </c:pt>
              </c:numCache>
            </c:numRef>
          </c:cat>
          <c:val>
            <c:numRef>
              <c:f>SEVERIDAD!$F$4:$F$15</c:f>
              <c:numCache>
                <c:formatCode>0.000</c:formatCode>
                <c:ptCount val="12"/>
                <c:pt idx="0">
                  <c:v>1.666666666666667</c:v>
                </c:pt>
                <c:pt idx="1">
                  <c:v>2.361111111111111</c:v>
                </c:pt>
                <c:pt idx="2">
                  <c:v>4.083333333333333</c:v>
                </c:pt>
                <c:pt idx="3">
                  <c:v>9.152777777777778</c:v>
                </c:pt>
                <c:pt idx="4">
                  <c:v>16.19047619047619</c:v>
                </c:pt>
                <c:pt idx="5">
                  <c:v>22.53968253968254</c:v>
                </c:pt>
                <c:pt idx="6">
                  <c:v>26.41947751322751</c:v>
                </c:pt>
                <c:pt idx="7">
                  <c:v>29.23693783068783</c:v>
                </c:pt>
                <c:pt idx="8">
                  <c:v>33.10774410774404</c:v>
                </c:pt>
                <c:pt idx="9">
                  <c:v>39.62247474747476</c:v>
                </c:pt>
                <c:pt idx="10">
                  <c:v>41.81881313131309</c:v>
                </c:pt>
                <c:pt idx="11">
                  <c:v>45.14835858585858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01D-46CE-9911-E0CCC52B0D8F}"/>
            </c:ext>
          </c:extLst>
        </c:ser>
        <c:ser>
          <c:idx val="3"/>
          <c:order val="2"/>
          <c:tx>
            <c:strRef>
              <c:f>SEVERIDAD!$G$1</c:f>
              <c:strCache>
                <c:ptCount val="1"/>
                <c:pt idx="0">
                  <c:v>Mancozeb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x"/>
            <c:size val="6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SEVERIDAD!$A$4:$A$15</c:f>
              <c:numCache>
                <c:formatCode>dd/mm/\a\a;@</c:formatCode>
                <c:ptCount val="12"/>
                <c:pt idx="0">
                  <c:v>42583.0</c:v>
                </c:pt>
                <c:pt idx="1">
                  <c:v>42590.0</c:v>
                </c:pt>
                <c:pt idx="2">
                  <c:v>42597.0</c:v>
                </c:pt>
                <c:pt idx="3">
                  <c:v>42604.0</c:v>
                </c:pt>
                <c:pt idx="4">
                  <c:v>42611.0</c:v>
                </c:pt>
                <c:pt idx="5">
                  <c:v>42618.0</c:v>
                </c:pt>
                <c:pt idx="6">
                  <c:v>42625.0</c:v>
                </c:pt>
                <c:pt idx="7">
                  <c:v>42632.0</c:v>
                </c:pt>
                <c:pt idx="8">
                  <c:v>42639.0</c:v>
                </c:pt>
                <c:pt idx="9">
                  <c:v>42646.0</c:v>
                </c:pt>
                <c:pt idx="10">
                  <c:v>42653.0</c:v>
                </c:pt>
                <c:pt idx="11">
                  <c:v>42660.0</c:v>
                </c:pt>
              </c:numCache>
            </c:numRef>
          </c:cat>
          <c:val>
            <c:numRef>
              <c:f>SEVERIDAD!$G$4:$G$15</c:f>
              <c:numCache>
                <c:formatCode>0.000</c:formatCode>
                <c:ptCount val="12"/>
                <c:pt idx="0">
                  <c:v>1.666666666666667</c:v>
                </c:pt>
                <c:pt idx="1">
                  <c:v>2.604166666666666</c:v>
                </c:pt>
                <c:pt idx="2">
                  <c:v>3.354166666666666</c:v>
                </c:pt>
                <c:pt idx="3">
                  <c:v>4.819444444444444</c:v>
                </c:pt>
                <c:pt idx="4">
                  <c:v>7.341269841269841</c:v>
                </c:pt>
                <c:pt idx="5">
                  <c:v>11.05902777777778</c:v>
                </c:pt>
                <c:pt idx="6">
                  <c:v>13.5424933862434</c:v>
                </c:pt>
                <c:pt idx="7">
                  <c:v>16.57655423280423</c:v>
                </c:pt>
                <c:pt idx="8">
                  <c:v>20.184132996633</c:v>
                </c:pt>
                <c:pt idx="9">
                  <c:v>24.25599747474747</c:v>
                </c:pt>
                <c:pt idx="10">
                  <c:v>27.6746632996633</c:v>
                </c:pt>
                <c:pt idx="11">
                  <c:v>31.84090909090909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01D-46CE-9911-E0CCC52B0D8F}"/>
            </c:ext>
          </c:extLst>
        </c:ser>
        <c:ser>
          <c:idx val="5"/>
          <c:order val="3"/>
          <c:tx>
            <c:strRef>
              <c:f>SEVERIDAD!$I$1</c:f>
              <c:strCache>
                <c:ptCount val="1"/>
                <c:pt idx="0">
                  <c:v>MusaCare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cat>
            <c:numRef>
              <c:f>SEVERIDAD!$A$4:$A$15</c:f>
              <c:numCache>
                <c:formatCode>dd/mm/\a\a;@</c:formatCode>
                <c:ptCount val="12"/>
                <c:pt idx="0">
                  <c:v>42583.0</c:v>
                </c:pt>
                <c:pt idx="1">
                  <c:v>42590.0</c:v>
                </c:pt>
                <c:pt idx="2">
                  <c:v>42597.0</c:v>
                </c:pt>
                <c:pt idx="3">
                  <c:v>42604.0</c:v>
                </c:pt>
                <c:pt idx="4">
                  <c:v>42611.0</c:v>
                </c:pt>
                <c:pt idx="5">
                  <c:v>42618.0</c:v>
                </c:pt>
                <c:pt idx="6">
                  <c:v>42625.0</c:v>
                </c:pt>
                <c:pt idx="7">
                  <c:v>42632.0</c:v>
                </c:pt>
                <c:pt idx="8">
                  <c:v>42639.0</c:v>
                </c:pt>
                <c:pt idx="9">
                  <c:v>42646.0</c:v>
                </c:pt>
                <c:pt idx="10">
                  <c:v>42653.0</c:v>
                </c:pt>
                <c:pt idx="11">
                  <c:v>42660.0</c:v>
                </c:pt>
              </c:numCache>
            </c:numRef>
          </c:cat>
          <c:val>
            <c:numRef>
              <c:f>SEVERIDAD!$I$4:$I$15</c:f>
              <c:numCache>
                <c:formatCode>0.000</c:formatCode>
                <c:ptCount val="12"/>
                <c:pt idx="0">
                  <c:v>1.666666666666667</c:v>
                </c:pt>
                <c:pt idx="1">
                  <c:v>2.465277777777777</c:v>
                </c:pt>
                <c:pt idx="2">
                  <c:v>3.104166666666666</c:v>
                </c:pt>
                <c:pt idx="3">
                  <c:v>6.486111111111111</c:v>
                </c:pt>
                <c:pt idx="4">
                  <c:v>12.46329365079365</c:v>
                </c:pt>
                <c:pt idx="5">
                  <c:v>12.85714285714286</c:v>
                </c:pt>
                <c:pt idx="6">
                  <c:v>12.91087962962963</c:v>
                </c:pt>
                <c:pt idx="7">
                  <c:v>16.9641203703703</c:v>
                </c:pt>
                <c:pt idx="8">
                  <c:v>17.58491161616162</c:v>
                </c:pt>
                <c:pt idx="9">
                  <c:v>20.16656144781145</c:v>
                </c:pt>
                <c:pt idx="10">
                  <c:v>22.19034090909091</c:v>
                </c:pt>
                <c:pt idx="11">
                  <c:v>25.08617424242424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701D-46CE-9911-E0CCC52B0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7599704"/>
        <c:axId val="2117633864"/>
      </c:lineChart>
      <c:dateAx>
        <c:axId val="2117599704"/>
        <c:scaling>
          <c:orientation val="minMax"/>
        </c:scaling>
        <c:delete val="0"/>
        <c:axPos val="b"/>
        <c:numFmt formatCode="dd/mm/\a\a;@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s-ES"/>
          </a:p>
        </c:txPr>
        <c:crossAx val="2117633864"/>
        <c:crosses val="autoZero"/>
        <c:auto val="1"/>
        <c:lblOffset val="100"/>
        <c:baseTimeUnit val="days"/>
        <c:majorUnit val="7.0"/>
      </c:dateAx>
      <c:valAx>
        <c:axId val="2117633864"/>
        <c:scaling>
          <c:orientation val="minMax"/>
          <c:max val="60.0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SEVERIDAD</a:t>
                </a:r>
              </a:p>
            </c:rich>
          </c:tx>
          <c:layout>
            <c:manualLayout>
              <c:xMode val="edge"/>
              <c:yMode val="edge"/>
              <c:x val="0.0154664900153083"/>
              <c:y val="0.31361643239763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117599704"/>
        <c:crosses val="autoZero"/>
        <c:crossBetween val="between"/>
        <c:majorUnit val="15.0"/>
      </c:valAx>
      <c:valAx>
        <c:axId val="2117639272"/>
        <c:scaling>
          <c:orientation val="minMax"/>
          <c:max val="300.0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/>
                </a:pPr>
                <a:r>
                  <a:rPr lang="en-US"/>
                  <a:t>PRECIPITACIÓN (mm)</a:t>
                </a:r>
              </a:p>
            </c:rich>
          </c:tx>
          <c:layout>
            <c:manualLayout>
              <c:xMode val="edge"/>
              <c:yMode val="edge"/>
              <c:x val="0.951144687073102"/>
              <c:y val="0.2477198306356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17644744"/>
        <c:crosses val="max"/>
        <c:crossBetween val="between"/>
        <c:majorUnit val="100.0"/>
      </c:valAx>
      <c:catAx>
        <c:axId val="2117644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7639272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124240936892904"/>
          <c:y val="0.840349552888972"/>
          <c:w val="0.747177411050778"/>
          <c:h val="0.139342325148815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Lluvia</c:v>
                </c:pt>
              </c:strCache>
            </c:strRef>
          </c:tx>
          <c:invertIfNegative val="0"/>
          <c:cat>
            <c:numRef>
              <c:f>Hoja1!$A$2:$A$14</c:f>
              <c:numCache>
                <c:formatCode>General</c:formatCode>
                <c:ptCount val="13"/>
                <c:pt idx="0">
                  <c:v>16.0</c:v>
                </c:pt>
                <c:pt idx="1">
                  <c:v>17.0</c:v>
                </c:pt>
                <c:pt idx="2">
                  <c:v>18.0</c:v>
                </c:pt>
                <c:pt idx="3">
                  <c:v>19.0</c:v>
                </c:pt>
                <c:pt idx="4">
                  <c:v>20.0</c:v>
                </c:pt>
                <c:pt idx="5">
                  <c:v>21.0</c:v>
                </c:pt>
                <c:pt idx="6">
                  <c:v>22.0</c:v>
                </c:pt>
                <c:pt idx="7">
                  <c:v>23.0</c:v>
                </c:pt>
                <c:pt idx="8">
                  <c:v>24.0</c:v>
                </c:pt>
                <c:pt idx="9">
                  <c:v>25.0</c:v>
                </c:pt>
                <c:pt idx="10">
                  <c:v>26.0</c:v>
                </c:pt>
                <c:pt idx="11">
                  <c:v>27.0</c:v>
                </c:pt>
                <c:pt idx="12">
                  <c:v>28.0</c:v>
                </c:pt>
              </c:numCache>
            </c:numRef>
          </c:cat>
          <c:val>
            <c:numRef>
              <c:f>Hoja1!$D$2:$D$14</c:f>
              <c:numCache>
                <c:formatCode>0.0</c:formatCode>
                <c:ptCount val="13"/>
                <c:pt idx="0">
                  <c:v>200.032</c:v>
                </c:pt>
                <c:pt idx="1">
                  <c:v>31.584</c:v>
                </c:pt>
                <c:pt idx="2">
                  <c:v>7.896</c:v>
                </c:pt>
                <c:pt idx="3">
                  <c:v>15.792</c:v>
                </c:pt>
                <c:pt idx="4">
                  <c:v>2.632</c:v>
                </c:pt>
                <c:pt idx="5">
                  <c:v>18.424</c:v>
                </c:pt>
                <c:pt idx="6">
                  <c:v>13.16</c:v>
                </c:pt>
                <c:pt idx="7">
                  <c:v>13.16</c:v>
                </c:pt>
                <c:pt idx="8">
                  <c:v>5.263999999999998</c:v>
                </c:pt>
                <c:pt idx="9">
                  <c:v>1.316</c:v>
                </c:pt>
                <c:pt idx="10">
                  <c:v>1.316</c:v>
                </c:pt>
                <c:pt idx="11">
                  <c:v>5.263999999999998</c:v>
                </c:pt>
                <c:pt idx="12">
                  <c:v>1.316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9695384"/>
        <c:axId val="2119672488"/>
      </c:barChar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Comercial</c:v>
                </c:pt>
              </c:strCache>
            </c:strRef>
          </c:tx>
          <c:cat>
            <c:numRef>
              <c:f>Hoja1!$A$2:$A$14</c:f>
              <c:numCache>
                <c:formatCode>General</c:formatCode>
                <c:ptCount val="13"/>
                <c:pt idx="0">
                  <c:v>16.0</c:v>
                </c:pt>
                <c:pt idx="1">
                  <c:v>17.0</c:v>
                </c:pt>
                <c:pt idx="2">
                  <c:v>18.0</c:v>
                </c:pt>
                <c:pt idx="3">
                  <c:v>19.0</c:v>
                </c:pt>
                <c:pt idx="4">
                  <c:v>20.0</c:v>
                </c:pt>
                <c:pt idx="5">
                  <c:v>21.0</c:v>
                </c:pt>
                <c:pt idx="6">
                  <c:v>22.0</c:v>
                </c:pt>
                <c:pt idx="7">
                  <c:v>23.0</c:v>
                </c:pt>
                <c:pt idx="8">
                  <c:v>24.0</c:v>
                </c:pt>
                <c:pt idx="9">
                  <c:v>25.0</c:v>
                </c:pt>
                <c:pt idx="10">
                  <c:v>26.0</c:v>
                </c:pt>
                <c:pt idx="11">
                  <c:v>27.0</c:v>
                </c:pt>
                <c:pt idx="12">
                  <c:v>28.0</c:v>
                </c:pt>
              </c:numCache>
            </c:numRef>
          </c:cat>
          <c:val>
            <c:numRef>
              <c:f>Hoja1!$B$2:$B$14</c:f>
              <c:numCache>
                <c:formatCode>General</c:formatCode>
                <c:ptCount val="13"/>
                <c:pt idx="0">
                  <c:v>21.0</c:v>
                </c:pt>
                <c:pt idx="1">
                  <c:v>35.0</c:v>
                </c:pt>
                <c:pt idx="2">
                  <c:v>28.0</c:v>
                </c:pt>
                <c:pt idx="3">
                  <c:v>31.0</c:v>
                </c:pt>
                <c:pt idx="4">
                  <c:v>31.0</c:v>
                </c:pt>
                <c:pt idx="5">
                  <c:v>24.0</c:v>
                </c:pt>
                <c:pt idx="6">
                  <c:v>19.0</c:v>
                </c:pt>
                <c:pt idx="7">
                  <c:v>18.0</c:v>
                </c:pt>
                <c:pt idx="8">
                  <c:v>8.0</c:v>
                </c:pt>
                <c:pt idx="9">
                  <c:v>12.0</c:v>
                </c:pt>
                <c:pt idx="10">
                  <c:v>13.0</c:v>
                </c:pt>
                <c:pt idx="11">
                  <c:v>17.0</c:v>
                </c:pt>
                <c:pt idx="12">
                  <c:v>12.0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MusaCare</c:v>
                </c:pt>
              </c:strCache>
            </c:strRef>
          </c:tx>
          <c:cat>
            <c:numRef>
              <c:f>Hoja1!$A$2:$A$14</c:f>
              <c:numCache>
                <c:formatCode>General</c:formatCode>
                <c:ptCount val="13"/>
                <c:pt idx="0">
                  <c:v>16.0</c:v>
                </c:pt>
                <c:pt idx="1">
                  <c:v>17.0</c:v>
                </c:pt>
                <c:pt idx="2">
                  <c:v>18.0</c:v>
                </c:pt>
                <c:pt idx="3">
                  <c:v>19.0</c:v>
                </c:pt>
                <c:pt idx="4">
                  <c:v>20.0</c:v>
                </c:pt>
                <c:pt idx="5">
                  <c:v>21.0</c:v>
                </c:pt>
                <c:pt idx="6">
                  <c:v>22.0</c:v>
                </c:pt>
                <c:pt idx="7">
                  <c:v>23.0</c:v>
                </c:pt>
                <c:pt idx="8">
                  <c:v>24.0</c:v>
                </c:pt>
                <c:pt idx="9">
                  <c:v>25.0</c:v>
                </c:pt>
                <c:pt idx="10">
                  <c:v>26.0</c:v>
                </c:pt>
                <c:pt idx="11">
                  <c:v>27.0</c:v>
                </c:pt>
                <c:pt idx="12">
                  <c:v>28.0</c:v>
                </c:pt>
              </c:numCache>
            </c:numRef>
          </c:cat>
          <c:val>
            <c:numRef>
              <c:f>Hoja1!$C$2:$C$14</c:f>
              <c:numCache>
                <c:formatCode>General</c:formatCode>
                <c:ptCount val="13"/>
                <c:pt idx="0">
                  <c:v>54.0</c:v>
                </c:pt>
                <c:pt idx="1">
                  <c:v>46.0</c:v>
                </c:pt>
                <c:pt idx="2">
                  <c:v>29.0</c:v>
                </c:pt>
                <c:pt idx="3">
                  <c:v>31.0</c:v>
                </c:pt>
                <c:pt idx="4">
                  <c:v>47.0</c:v>
                </c:pt>
                <c:pt idx="5">
                  <c:v>21.0</c:v>
                </c:pt>
                <c:pt idx="6">
                  <c:v>27.0</c:v>
                </c:pt>
                <c:pt idx="7">
                  <c:v>20.0</c:v>
                </c:pt>
                <c:pt idx="8">
                  <c:v>19.0</c:v>
                </c:pt>
                <c:pt idx="9">
                  <c:v>19.0</c:v>
                </c:pt>
                <c:pt idx="10">
                  <c:v>12.0</c:v>
                </c:pt>
                <c:pt idx="11">
                  <c:v>19.0</c:v>
                </c:pt>
                <c:pt idx="12">
                  <c:v>16.0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686232"/>
        <c:axId val="2119687448"/>
      </c:lineChart>
      <c:catAx>
        <c:axId val="2119686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Semana - 2013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9687448"/>
        <c:crosses val="autoZero"/>
        <c:auto val="1"/>
        <c:lblAlgn val="ctr"/>
        <c:lblOffset val="100"/>
        <c:noMultiLvlLbl val="0"/>
      </c:catAx>
      <c:valAx>
        <c:axId val="2119687448"/>
        <c:scaling>
          <c:orientation val="minMax"/>
          <c:max val="300.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smtClean="0"/>
                  <a:t>Estado Evolución Hoja V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9686232"/>
        <c:crosses val="autoZero"/>
        <c:crossBetween val="between"/>
      </c:valAx>
      <c:valAx>
        <c:axId val="2119672488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/>
                </a:pPr>
                <a:r>
                  <a:rPr lang="es-ES" dirty="0" smtClean="0"/>
                  <a:t>Lluvia (mm)</a:t>
                </a:r>
                <a:endParaRPr lang="es-ES" dirty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2119695384"/>
        <c:crosses val="max"/>
        <c:crossBetween val="between"/>
      </c:valAx>
      <c:catAx>
        <c:axId val="2119695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9672488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MusaCare</c:v>
                </c:pt>
              </c:strCache>
            </c:strRef>
          </c:tx>
          <c:cat>
            <c:numRef>
              <c:f>Hoja1!$A$2:$A$12</c:f>
              <c:numCache>
                <c:formatCode>General</c:formatCode>
                <c:ptCount val="11"/>
                <c:pt idx="0">
                  <c:v>35.0</c:v>
                </c:pt>
                <c:pt idx="1">
                  <c:v>36.0</c:v>
                </c:pt>
                <c:pt idx="2">
                  <c:v>37.0</c:v>
                </c:pt>
                <c:pt idx="3">
                  <c:v>38.0</c:v>
                </c:pt>
                <c:pt idx="4">
                  <c:v>39.0</c:v>
                </c:pt>
                <c:pt idx="5">
                  <c:v>40.0</c:v>
                </c:pt>
                <c:pt idx="6">
                  <c:v>41.0</c:v>
                </c:pt>
                <c:pt idx="7">
                  <c:v>42.0</c:v>
                </c:pt>
                <c:pt idx="8">
                  <c:v>43.0</c:v>
                </c:pt>
                <c:pt idx="9">
                  <c:v>44.0</c:v>
                </c:pt>
                <c:pt idx="10">
                  <c:v>45.0</c:v>
                </c:pt>
              </c:numCache>
            </c:numRef>
          </c:cat>
          <c:val>
            <c:numRef>
              <c:f>Hoja1!$B$2:$B$12</c:f>
              <c:numCache>
                <c:formatCode>General</c:formatCode>
                <c:ptCount val="11"/>
                <c:pt idx="0">
                  <c:v>8.1</c:v>
                </c:pt>
                <c:pt idx="1">
                  <c:v>8.6</c:v>
                </c:pt>
                <c:pt idx="2">
                  <c:v>9.3</c:v>
                </c:pt>
                <c:pt idx="3">
                  <c:v>9.6</c:v>
                </c:pt>
                <c:pt idx="4">
                  <c:v>8.9</c:v>
                </c:pt>
                <c:pt idx="5">
                  <c:v>8.5</c:v>
                </c:pt>
                <c:pt idx="7">
                  <c:v>8.7</c:v>
                </c:pt>
                <c:pt idx="8">
                  <c:v>8.6</c:v>
                </c:pt>
                <c:pt idx="9">
                  <c:v>8.9</c:v>
                </c:pt>
                <c:pt idx="10">
                  <c:v>9.3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Convencional</c:v>
                </c:pt>
              </c:strCache>
            </c:strRef>
          </c:tx>
          <c:cat>
            <c:numRef>
              <c:f>Hoja1!$A$2:$A$12</c:f>
              <c:numCache>
                <c:formatCode>General</c:formatCode>
                <c:ptCount val="11"/>
                <c:pt idx="0">
                  <c:v>35.0</c:v>
                </c:pt>
                <c:pt idx="1">
                  <c:v>36.0</c:v>
                </c:pt>
                <c:pt idx="2">
                  <c:v>37.0</c:v>
                </c:pt>
                <c:pt idx="3">
                  <c:v>38.0</c:v>
                </c:pt>
                <c:pt idx="4">
                  <c:v>39.0</c:v>
                </c:pt>
                <c:pt idx="5">
                  <c:v>40.0</c:v>
                </c:pt>
                <c:pt idx="6">
                  <c:v>41.0</c:v>
                </c:pt>
                <c:pt idx="7">
                  <c:v>42.0</c:v>
                </c:pt>
                <c:pt idx="8">
                  <c:v>43.0</c:v>
                </c:pt>
                <c:pt idx="9">
                  <c:v>44.0</c:v>
                </c:pt>
                <c:pt idx="10">
                  <c:v>45.0</c:v>
                </c:pt>
              </c:numCache>
            </c:numRef>
          </c:cat>
          <c:val>
            <c:numRef>
              <c:f>Hoja1!$C$2:$C$12</c:f>
              <c:numCache>
                <c:formatCode>General</c:formatCode>
                <c:ptCount val="11"/>
                <c:pt idx="0">
                  <c:v>8.5</c:v>
                </c:pt>
                <c:pt idx="1">
                  <c:v>8.6</c:v>
                </c:pt>
                <c:pt idx="2">
                  <c:v>9.3</c:v>
                </c:pt>
                <c:pt idx="3">
                  <c:v>9.8</c:v>
                </c:pt>
                <c:pt idx="4">
                  <c:v>8.9</c:v>
                </c:pt>
                <c:pt idx="5">
                  <c:v>8.4</c:v>
                </c:pt>
                <c:pt idx="7">
                  <c:v>8.9</c:v>
                </c:pt>
                <c:pt idx="8">
                  <c:v>8.5</c:v>
                </c:pt>
                <c:pt idx="9">
                  <c:v>9.0</c:v>
                </c:pt>
                <c:pt idx="10">
                  <c:v>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0529896"/>
        <c:axId val="2120535480"/>
      </c:lineChart>
      <c:catAx>
        <c:axId val="2120529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Semana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535480"/>
        <c:crosses val="autoZero"/>
        <c:auto val="1"/>
        <c:lblAlgn val="ctr"/>
        <c:lblOffset val="100"/>
        <c:noMultiLvlLbl val="0"/>
      </c:catAx>
      <c:valAx>
        <c:axId val="21205354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smtClean="0"/>
                  <a:t>Hoja más joven libre de estría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5298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MusaCare</c:v>
                </c:pt>
              </c:strCache>
            </c:strRef>
          </c:tx>
          <c:cat>
            <c:numRef>
              <c:f>Hoja1!$A$2:$A$13</c:f>
              <c:numCache>
                <c:formatCode>General</c:formatCode>
                <c:ptCount val="12"/>
                <c:pt idx="0">
                  <c:v>37.0</c:v>
                </c:pt>
                <c:pt idx="1">
                  <c:v>38.0</c:v>
                </c:pt>
                <c:pt idx="2">
                  <c:v>39.0</c:v>
                </c:pt>
                <c:pt idx="3">
                  <c:v>40.0</c:v>
                </c:pt>
                <c:pt idx="4">
                  <c:v>41.0</c:v>
                </c:pt>
                <c:pt idx="5">
                  <c:v>42.0</c:v>
                </c:pt>
                <c:pt idx="6">
                  <c:v>43.0</c:v>
                </c:pt>
                <c:pt idx="7">
                  <c:v>44.0</c:v>
                </c:pt>
                <c:pt idx="8">
                  <c:v>45.0</c:v>
                </c:pt>
                <c:pt idx="9">
                  <c:v>46.0</c:v>
                </c:pt>
                <c:pt idx="10">
                  <c:v>47.0</c:v>
                </c:pt>
                <c:pt idx="11">
                  <c:v>48.0</c:v>
                </c:pt>
              </c:numCache>
            </c:numRef>
          </c:cat>
          <c:val>
            <c:numRef>
              <c:f>Hoja1!$B$2:$B$13</c:f>
              <c:numCache>
                <c:formatCode>General</c:formatCode>
                <c:ptCount val="12"/>
                <c:pt idx="0">
                  <c:v>9.1</c:v>
                </c:pt>
                <c:pt idx="1">
                  <c:v>7.4</c:v>
                </c:pt>
                <c:pt idx="2">
                  <c:v>7.0</c:v>
                </c:pt>
                <c:pt idx="3">
                  <c:v>7.6</c:v>
                </c:pt>
                <c:pt idx="5">
                  <c:v>7.5</c:v>
                </c:pt>
                <c:pt idx="6">
                  <c:v>7.2</c:v>
                </c:pt>
                <c:pt idx="7">
                  <c:v>7.0</c:v>
                </c:pt>
                <c:pt idx="8">
                  <c:v>7.6</c:v>
                </c:pt>
                <c:pt idx="9">
                  <c:v>7.3</c:v>
                </c:pt>
                <c:pt idx="10">
                  <c:v>7.2</c:v>
                </c:pt>
                <c:pt idx="11">
                  <c:v>6.9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Convencional</c:v>
                </c:pt>
              </c:strCache>
            </c:strRef>
          </c:tx>
          <c:cat>
            <c:numRef>
              <c:f>Hoja1!$A$2:$A$13</c:f>
              <c:numCache>
                <c:formatCode>General</c:formatCode>
                <c:ptCount val="12"/>
                <c:pt idx="0">
                  <c:v>37.0</c:v>
                </c:pt>
                <c:pt idx="1">
                  <c:v>38.0</c:v>
                </c:pt>
                <c:pt idx="2">
                  <c:v>39.0</c:v>
                </c:pt>
                <c:pt idx="3">
                  <c:v>40.0</c:v>
                </c:pt>
                <c:pt idx="4">
                  <c:v>41.0</c:v>
                </c:pt>
                <c:pt idx="5">
                  <c:v>42.0</c:v>
                </c:pt>
                <c:pt idx="6">
                  <c:v>43.0</c:v>
                </c:pt>
                <c:pt idx="7">
                  <c:v>44.0</c:v>
                </c:pt>
                <c:pt idx="8">
                  <c:v>45.0</c:v>
                </c:pt>
                <c:pt idx="9">
                  <c:v>46.0</c:v>
                </c:pt>
                <c:pt idx="10">
                  <c:v>47.0</c:v>
                </c:pt>
                <c:pt idx="11">
                  <c:v>48.0</c:v>
                </c:pt>
              </c:numCache>
            </c:numRef>
          </c:cat>
          <c:val>
            <c:numRef>
              <c:f>Hoja1!$C$2:$C$13</c:f>
              <c:numCache>
                <c:formatCode>General</c:formatCode>
                <c:ptCount val="12"/>
                <c:pt idx="0">
                  <c:v>9.1</c:v>
                </c:pt>
                <c:pt idx="1">
                  <c:v>8.0</c:v>
                </c:pt>
                <c:pt idx="2">
                  <c:v>7.3</c:v>
                </c:pt>
                <c:pt idx="3">
                  <c:v>7.4</c:v>
                </c:pt>
                <c:pt idx="5">
                  <c:v>8.1</c:v>
                </c:pt>
                <c:pt idx="6">
                  <c:v>7.3</c:v>
                </c:pt>
                <c:pt idx="7">
                  <c:v>7.0</c:v>
                </c:pt>
                <c:pt idx="8">
                  <c:v>7.6</c:v>
                </c:pt>
                <c:pt idx="9">
                  <c:v>7.3</c:v>
                </c:pt>
                <c:pt idx="10">
                  <c:v>7.3</c:v>
                </c:pt>
                <c:pt idx="11">
                  <c:v>6.9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781336"/>
        <c:axId val="2119786936"/>
      </c:lineChart>
      <c:catAx>
        <c:axId val="2119781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Semana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9786936"/>
        <c:crosses val="autoZero"/>
        <c:auto val="1"/>
        <c:lblAlgn val="ctr"/>
        <c:lblOffset val="100"/>
        <c:noMultiLvlLbl val="0"/>
      </c:catAx>
      <c:valAx>
        <c:axId val="21197869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smtClean="0"/>
                  <a:t>Hoja más joven libre de estría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978133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Lluvia</c:v>
                </c:pt>
              </c:strCache>
            </c:strRef>
          </c:tx>
          <c:invertIfNegative val="0"/>
          <c:cat>
            <c:numRef>
              <c:f>Hoja1!$A$2:$A$17</c:f>
              <c:numCache>
                <c:formatCode>General</c:formatCode>
                <c:ptCount val="16"/>
                <c:pt idx="0">
                  <c:v>6.0</c:v>
                </c:pt>
                <c:pt idx="1">
                  <c:v>7.0</c:v>
                </c:pt>
                <c:pt idx="2">
                  <c:v>8.0</c:v>
                </c:pt>
                <c:pt idx="3">
                  <c:v>9.0</c:v>
                </c:pt>
                <c:pt idx="4">
                  <c:v>10.0</c:v>
                </c:pt>
                <c:pt idx="5">
                  <c:v>11.0</c:v>
                </c:pt>
                <c:pt idx="6">
                  <c:v>12.0</c:v>
                </c:pt>
                <c:pt idx="7">
                  <c:v>13.0</c:v>
                </c:pt>
                <c:pt idx="8">
                  <c:v>14.0</c:v>
                </c:pt>
                <c:pt idx="9">
                  <c:v>5.0</c:v>
                </c:pt>
                <c:pt idx="10">
                  <c:v>16.0</c:v>
                </c:pt>
                <c:pt idx="11">
                  <c:v>17.0</c:v>
                </c:pt>
                <c:pt idx="12">
                  <c:v>18.0</c:v>
                </c:pt>
                <c:pt idx="13">
                  <c:v>19.0</c:v>
                </c:pt>
                <c:pt idx="14">
                  <c:v>20.0</c:v>
                </c:pt>
                <c:pt idx="15">
                  <c:v>21.0</c:v>
                </c:pt>
              </c:numCache>
            </c:numRef>
          </c:cat>
          <c:val>
            <c:numRef>
              <c:f>Hoja1!$D$2:$D$17</c:f>
              <c:numCache>
                <c:formatCode>0.0</c:formatCode>
                <c:ptCount val="16"/>
                <c:pt idx="0">
                  <c:v>71.42</c:v>
                </c:pt>
                <c:pt idx="1">
                  <c:v>153.553</c:v>
                </c:pt>
                <c:pt idx="2">
                  <c:v>78.56200000000001</c:v>
                </c:pt>
                <c:pt idx="3">
                  <c:v>178.55</c:v>
                </c:pt>
                <c:pt idx="4">
                  <c:v>0.0</c:v>
                </c:pt>
                <c:pt idx="5">
                  <c:v>7.141999999999999</c:v>
                </c:pt>
                <c:pt idx="6">
                  <c:v>46.423</c:v>
                </c:pt>
                <c:pt idx="7">
                  <c:v>167.837</c:v>
                </c:pt>
                <c:pt idx="8">
                  <c:v>21.426</c:v>
                </c:pt>
                <c:pt idx="9">
                  <c:v>64.27800000000001</c:v>
                </c:pt>
                <c:pt idx="10">
                  <c:v>17.855</c:v>
                </c:pt>
                <c:pt idx="11">
                  <c:v>85.704</c:v>
                </c:pt>
                <c:pt idx="12">
                  <c:v>35.71</c:v>
                </c:pt>
                <c:pt idx="13">
                  <c:v>314.248</c:v>
                </c:pt>
                <c:pt idx="14">
                  <c:v>64.27800000000001</c:v>
                </c:pt>
                <c:pt idx="15">
                  <c:v>14.284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9906904"/>
        <c:axId val="2119901304"/>
      </c:barChar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Comercial</c:v>
                </c:pt>
              </c:strCache>
            </c:strRef>
          </c:tx>
          <c:cat>
            <c:numRef>
              <c:f>Hoja1!$A$2:$A$17</c:f>
              <c:numCache>
                <c:formatCode>General</c:formatCode>
                <c:ptCount val="16"/>
                <c:pt idx="0">
                  <c:v>6.0</c:v>
                </c:pt>
                <c:pt idx="1">
                  <c:v>7.0</c:v>
                </c:pt>
                <c:pt idx="2">
                  <c:v>8.0</c:v>
                </c:pt>
                <c:pt idx="3">
                  <c:v>9.0</c:v>
                </c:pt>
                <c:pt idx="4">
                  <c:v>10.0</c:v>
                </c:pt>
                <c:pt idx="5">
                  <c:v>11.0</c:v>
                </c:pt>
                <c:pt idx="6">
                  <c:v>12.0</c:v>
                </c:pt>
                <c:pt idx="7">
                  <c:v>13.0</c:v>
                </c:pt>
                <c:pt idx="8">
                  <c:v>14.0</c:v>
                </c:pt>
                <c:pt idx="9">
                  <c:v>5.0</c:v>
                </c:pt>
                <c:pt idx="10">
                  <c:v>16.0</c:v>
                </c:pt>
                <c:pt idx="11">
                  <c:v>17.0</c:v>
                </c:pt>
                <c:pt idx="12">
                  <c:v>18.0</c:v>
                </c:pt>
                <c:pt idx="13">
                  <c:v>19.0</c:v>
                </c:pt>
                <c:pt idx="14">
                  <c:v>20.0</c:v>
                </c:pt>
                <c:pt idx="15">
                  <c:v>21.0</c:v>
                </c:pt>
              </c:numCache>
            </c:numRef>
          </c:cat>
          <c:val>
            <c:numRef>
              <c:f>Hoja1!$B$2:$B$17</c:f>
              <c:numCache>
                <c:formatCode>General</c:formatCode>
                <c:ptCount val="16"/>
                <c:pt idx="0">
                  <c:v>8.0</c:v>
                </c:pt>
                <c:pt idx="1">
                  <c:v>8.0</c:v>
                </c:pt>
                <c:pt idx="2">
                  <c:v>24.0</c:v>
                </c:pt>
                <c:pt idx="3">
                  <c:v>24.0</c:v>
                </c:pt>
                <c:pt idx="4">
                  <c:v>22.0</c:v>
                </c:pt>
                <c:pt idx="5">
                  <c:v>29.0</c:v>
                </c:pt>
                <c:pt idx="6">
                  <c:v>31.0</c:v>
                </c:pt>
                <c:pt idx="7">
                  <c:v>35.0</c:v>
                </c:pt>
                <c:pt idx="8">
                  <c:v>36.0</c:v>
                </c:pt>
                <c:pt idx="9">
                  <c:v>33.0</c:v>
                </c:pt>
                <c:pt idx="10">
                  <c:v>34.0</c:v>
                </c:pt>
                <c:pt idx="11">
                  <c:v>26.0</c:v>
                </c:pt>
                <c:pt idx="12">
                  <c:v>41.0</c:v>
                </c:pt>
                <c:pt idx="13">
                  <c:v>28.0</c:v>
                </c:pt>
                <c:pt idx="14">
                  <c:v>37.0</c:v>
                </c:pt>
                <c:pt idx="15">
                  <c:v>55.0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MusaCare</c:v>
                </c:pt>
              </c:strCache>
            </c:strRef>
          </c:tx>
          <c:cat>
            <c:numRef>
              <c:f>Hoja1!$A$2:$A$17</c:f>
              <c:numCache>
                <c:formatCode>General</c:formatCode>
                <c:ptCount val="16"/>
                <c:pt idx="0">
                  <c:v>6.0</c:v>
                </c:pt>
                <c:pt idx="1">
                  <c:v>7.0</c:v>
                </c:pt>
                <c:pt idx="2">
                  <c:v>8.0</c:v>
                </c:pt>
                <c:pt idx="3">
                  <c:v>9.0</c:v>
                </c:pt>
                <c:pt idx="4">
                  <c:v>10.0</c:v>
                </c:pt>
                <c:pt idx="5">
                  <c:v>11.0</c:v>
                </c:pt>
                <c:pt idx="6">
                  <c:v>12.0</c:v>
                </c:pt>
                <c:pt idx="7">
                  <c:v>13.0</c:v>
                </c:pt>
                <c:pt idx="8">
                  <c:v>14.0</c:v>
                </c:pt>
                <c:pt idx="9">
                  <c:v>5.0</c:v>
                </c:pt>
                <c:pt idx="10">
                  <c:v>16.0</c:v>
                </c:pt>
                <c:pt idx="11">
                  <c:v>17.0</c:v>
                </c:pt>
                <c:pt idx="12">
                  <c:v>18.0</c:v>
                </c:pt>
                <c:pt idx="13">
                  <c:v>19.0</c:v>
                </c:pt>
                <c:pt idx="14">
                  <c:v>20.0</c:v>
                </c:pt>
                <c:pt idx="15">
                  <c:v>21.0</c:v>
                </c:pt>
              </c:numCache>
            </c:numRef>
          </c:cat>
          <c:val>
            <c:numRef>
              <c:f>Hoja1!$C$2:$C$17</c:f>
              <c:numCache>
                <c:formatCode>General</c:formatCode>
                <c:ptCount val="16"/>
                <c:pt idx="0">
                  <c:v>39.0</c:v>
                </c:pt>
                <c:pt idx="1">
                  <c:v>7.0</c:v>
                </c:pt>
                <c:pt idx="2">
                  <c:v>4.0</c:v>
                </c:pt>
                <c:pt idx="3">
                  <c:v>0.0</c:v>
                </c:pt>
                <c:pt idx="4">
                  <c:v>38.0</c:v>
                </c:pt>
                <c:pt idx="5">
                  <c:v>24.0</c:v>
                </c:pt>
                <c:pt idx="6">
                  <c:v>42.0</c:v>
                </c:pt>
                <c:pt idx="7">
                  <c:v>43.0</c:v>
                </c:pt>
                <c:pt idx="8">
                  <c:v>39.0</c:v>
                </c:pt>
                <c:pt idx="9">
                  <c:v>35.0</c:v>
                </c:pt>
                <c:pt idx="10">
                  <c:v>40.0</c:v>
                </c:pt>
                <c:pt idx="11">
                  <c:v>40.0</c:v>
                </c:pt>
                <c:pt idx="12">
                  <c:v>60.0</c:v>
                </c:pt>
                <c:pt idx="13">
                  <c:v>86.0</c:v>
                </c:pt>
                <c:pt idx="14">
                  <c:v>42.0</c:v>
                </c:pt>
                <c:pt idx="15">
                  <c:v>62.0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889832"/>
        <c:axId val="2119895464"/>
      </c:lineChart>
      <c:catAx>
        <c:axId val="2119889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Semana - 2014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9895464"/>
        <c:crosses val="autoZero"/>
        <c:auto val="1"/>
        <c:lblAlgn val="ctr"/>
        <c:lblOffset val="100"/>
        <c:noMultiLvlLbl val="0"/>
      </c:catAx>
      <c:valAx>
        <c:axId val="2119895464"/>
        <c:scaling>
          <c:orientation val="minMax"/>
          <c:max val="300.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smtClean="0"/>
                  <a:t>Estado Evolución Hoja V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9889832"/>
        <c:crosses val="autoZero"/>
        <c:crossBetween val="between"/>
      </c:valAx>
      <c:valAx>
        <c:axId val="2119901304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/>
                </a:pPr>
                <a:r>
                  <a:rPr lang="es-ES" dirty="0" smtClean="0"/>
                  <a:t>Lluvia (mm)</a:t>
                </a:r>
                <a:endParaRPr lang="es-ES" dirty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2119906904"/>
        <c:crosses val="max"/>
        <c:crossBetween val="between"/>
      </c:valAx>
      <c:catAx>
        <c:axId val="2119906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9901304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Comercial</c:v>
                </c:pt>
              </c:strCache>
            </c:strRef>
          </c:tx>
          <c:cat>
            <c:numRef>
              <c:f>Hoja1!$A$2:$A$7</c:f>
              <c:numCache>
                <c:formatCode>General</c:formatCode>
                <c:ptCount val="6"/>
                <c:pt idx="0">
                  <c:v>17.0</c:v>
                </c:pt>
                <c:pt idx="1">
                  <c:v>19.0</c:v>
                </c:pt>
                <c:pt idx="2">
                  <c:v>21.0</c:v>
                </c:pt>
                <c:pt idx="3">
                  <c:v>23.0</c:v>
                </c:pt>
                <c:pt idx="4">
                  <c:v>25.0</c:v>
                </c:pt>
                <c:pt idx="5">
                  <c:v>27.0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60.77</c:v>
                </c:pt>
                <c:pt idx="1">
                  <c:v>59.9</c:v>
                </c:pt>
                <c:pt idx="2">
                  <c:v>62.5</c:v>
                </c:pt>
                <c:pt idx="3">
                  <c:v>63.41</c:v>
                </c:pt>
                <c:pt idx="4">
                  <c:v>66.13</c:v>
                </c:pt>
                <c:pt idx="5">
                  <c:v>70.8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MusaCare</c:v>
                </c:pt>
              </c:strCache>
            </c:strRef>
          </c:tx>
          <c:cat>
            <c:numRef>
              <c:f>Hoja1!$A$2:$A$7</c:f>
              <c:numCache>
                <c:formatCode>General</c:formatCode>
                <c:ptCount val="6"/>
                <c:pt idx="0">
                  <c:v>17.0</c:v>
                </c:pt>
                <c:pt idx="1">
                  <c:v>19.0</c:v>
                </c:pt>
                <c:pt idx="2">
                  <c:v>21.0</c:v>
                </c:pt>
                <c:pt idx="3">
                  <c:v>23.0</c:v>
                </c:pt>
                <c:pt idx="4">
                  <c:v>25.0</c:v>
                </c:pt>
                <c:pt idx="5">
                  <c:v>27.0</c:v>
                </c:pt>
              </c:numCache>
            </c:numRef>
          </c:cat>
          <c:val>
            <c:numRef>
              <c:f>Hoja1!$C$2:$C$7</c:f>
              <c:numCache>
                <c:formatCode>General</c:formatCode>
                <c:ptCount val="6"/>
                <c:pt idx="0">
                  <c:v>59.73</c:v>
                </c:pt>
                <c:pt idx="1">
                  <c:v>64.33</c:v>
                </c:pt>
                <c:pt idx="2">
                  <c:v>67.37</c:v>
                </c:pt>
                <c:pt idx="3">
                  <c:v>68.5</c:v>
                </c:pt>
                <c:pt idx="4">
                  <c:v>72.62</c:v>
                </c:pt>
                <c:pt idx="5">
                  <c:v>76.5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0625976"/>
        <c:axId val="2120631592"/>
      </c:lineChart>
      <c:catAx>
        <c:axId val="2120625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Semanas - 2015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631592"/>
        <c:crosses val="autoZero"/>
        <c:auto val="1"/>
        <c:lblAlgn val="ctr"/>
        <c:lblOffset val="100"/>
        <c:tickLblSkip val="1"/>
        <c:noMultiLvlLbl val="0"/>
      </c:catAx>
      <c:valAx>
        <c:axId val="2120631592"/>
        <c:scaling>
          <c:orientation val="minMax"/>
          <c:min val="50.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 smtClean="0"/>
                  <a:t>Circunferencia a 1 m (cm)</a:t>
                </a:r>
                <a:endParaRPr lang="es-E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062597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0.55556</cdr:x>
      <cdr:y>0.33333</cdr:y>
    </cdr:from>
    <cdr:to>
      <cdr:x>0.55761</cdr:x>
      <cdr:y>0.47551</cdr:y>
    </cdr:to>
    <cdr:cxnSp macro="">
      <cdr:nvCxnSpPr>
        <cdr:cNvPr id="2" name="Conector recto de flecha 1"/>
        <cdr:cNvCxnSpPr/>
      </cdr:nvCxnSpPr>
      <cdr:spPr>
        <a:xfrm xmlns:a="http://schemas.openxmlformats.org/drawingml/2006/main" flipH="1">
          <a:off x="4572001" y="1508655"/>
          <a:ext cx="16933" cy="643466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solidFill>
            <a:srgbClr val="3366FF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0.50212</cdr:x>
      <cdr:y>0.33333</cdr:y>
    </cdr:from>
    <cdr:to>
      <cdr:x>0.50418</cdr:x>
      <cdr:y>0.47551</cdr:y>
    </cdr:to>
    <cdr:cxnSp macro="">
      <cdr:nvCxnSpPr>
        <cdr:cNvPr id="3" name="Conector recto de flecha 2"/>
        <cdr:cNvCxnSpPr/>
      </cdr:nvCxnSpPr>
      <cdr:spPr>
        <a:xfrm xmlns:a="http://schemas.openxmlformats.org/drawingml/2006/main" flipH="1">
          <a:off x="4132263" y="1508655"/>
          <a:ext cx="16933" cy="643466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solidFill>
            <a:srgbClr val="3366FF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0.44444</cdr:x>
      <cdr:y>0.33333</cdr:y>
    </cdr:from>
    <cdr:to>
      <cdr:x>0.4465</cdr:x>
      <cdr:y>0.47551</cdr:y>
    </cdr:to>
    <cdr:cxnSp macro="">
      <cdr:nvCxnSpPr>
        <cdr:cNvPr id="4" name="Conector recto de flecha 3"/>
        <cdr:cNvCxnSpPr/>
      </cdr:nvCxnSpPr>
      <cdr:spPr>
        <a:xfrm xmlns:a="http://schemas.openxmlformats.org/drawingml/2006/main" flipH="1">
          <a:off x="3657601" y="1508655"/>
          <a:ext cx="16933" cy="643466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solidFill>
            <a:srgbClr val="3366FF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0.21605</cdr:x>
      <cdr:y>0.33333</cdr:y>
    </cdr:from>
    <cdr:to>
      <cdr:x>0.21811</cdr:x>
      <cdr:y>0.47551</cdr:y>
    </cdr:to>
    <cdr:cxnSp macro="">
      <cdr:nvCxnSpPr>
        <cdr:cNvPr id="5" name="Conector recto de flecha 4"/>
        <cdr:cNvCxnSpPr/>
      </cdr:nvCxnSpPr>
      <cdr:spPr>
        <a:xfrm xmlns:a="http://schemas.openxmlformats.org/drawingml/2006/main" flipH="1">
          <a:off x="1778000" y="1508655"/>
          <a:ext cx="16933" cy="643466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solidFill>
            <a:srgbClr val="3366FF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0.33128</cdr:x>
      <cdr:y>0.33333</cdr:y>
    </cdr:from>
    <cdr:to>
      <cdr:x>0.33333</cdr:x>
      <cdr:y>0.47551</cdr:y>
    </cdr:to>
    <cdr:cxnSp macro="">
      <cdr:nvCxnSpPr>
        <cdr:cNvPr id="6" name="Conector recto de flecha 5"/>
        <cdr:cNvCxnSpPr/>
      </cdr:nvCxnSpPr>
      <cdr:spPr>
        <a:xfrm xmlns:a="http://schemas.openxmlformats.org/drawingml/2006/main" flipH="1">
          <a:off x="2726267" y="1508655"/>
          <a:ext cx="16933" cy="643466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solidFill>
            <a:srgbClr val="3366FF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0.27366</cdr:x>
      <cdr:y>0.33333</cdr:y>
    </cdr:from>
    <cdr:to>
      <cdr:x>0.27572</cdr:x>
      <cdr:y>0.47551</cdr:y>
    </cdr:to>
    <cdr:cxnSp macro="">
      <cdr:nvCxnSpPr>
        <cdr:cNvPr id="7" name="Conector recto de flecha 6"/>
        <cdr:cNvCxnSpPr/>
      </cdr:nvCxnSpPr>
      <cdr:spPr>
        <a:xfrm xmlns:a="http://schemas.openxmlformats.org/drawingml/2006/main" flipH="1">
          <a:off x="2252133" y="1508655"/>
          <a:ext cx="16933" cy="643466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solidFill>
            <a:srgbClr val="3366FF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0.4758</cdr:x>
      <cdr:y>0.1942</cdr:y>
    </cdr:from>
    <cdr:to>
      <cdr:x>0.5242</cdr:x>
      <cdr:y>0.2554</cdr:y>
    </cdr:to>
    <cdr:sp macro="" textlink="">
      <cdr:nvSpPr>
        <cdr:cNvPr id="8" name="CuadroTexto 7"/>
        <cdr:cNvSpPr txBox="1"/>
      </cdr:nvSpPr>
      <cdr:spPr>
        <a:xfrm xmlns:a="http://schemas.openxmlformats.org/drawingml/2006/main">
          <a:off x="3915654" y="878945"/>
          <a:ext cx="39829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dirty="0" smtClean="0"/>
            <a:t>MC</a:t>
          </a:r>
          <a:endParaRPr lang="es-ES" sz="1200" dirty="0"/>
        </a:p>
      </cdr:txBody>
    </cdr:sp>
  </cdr:relSizeAnchor>
  <cdr:relSizeAnchor xmlns:cdr="http://schemas.openxmlformats.org/drawingml/2006/chartDrawing">
    <cdr:from>
      <cdr:x>0.30717</cdr:x>
      <cdr:y>0.16088</cdr:y>
    </cdr:from>
    <cdr:to>
      <cdr:x>0.35667</cdr:x>
      <cdr:y>0.30369</cdr:y>
    </cdr:to>
    <cdr:sp macro="" textlink="">
      <cdr:nvSpPr>
        <cdr:cNvPr id="9" name="CuadroTexto 8"/>
        <cdr:cNvSpPr txBox="1"/>
      </cdr:nvSpPr>
      <cdr:spPr>
        <a:xfrm xmlns:a="http://schemas.openxmlformats.org/drawingml/2006/main">
          <a:off x="2527919" y="728146"/>
          <a:ext cx="407308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dirty="0" smtClean="0"/>
            <a:t>MC</a:t>
          </a:r>
        </a:p>
        <a:p xmlns:a="http://schemas.openxmlformats.org/drawingml/2006/main">
          <a:pPr algn="ctr"/>
          <a:r>
            <a:rPr lang="es-ES" sz="1200" dirty="0" smtClean="0"/>
            <a:t>+</a:t>
          </a:r>
        </a:p>
        <a:p xmlns:a="http://schemas.openxmlformats.org/drawingml/2006/main">
          <a:pPr algn="ctr"/>
          <a:r>
            <a:rPr lang="es-ES" sz="1200" dirty="0" err="1" smtClean="0"/>
            <a:t>Epx</a:t>
          </a:r>
          <a:endParaRPr lang="es-ES" sz="1200" dirty="0"/>
        </a:p>
      </cdr:txBody>
    </cdr:sp>
  </cdr:relSizeAnchor>
  <cdr:relSizeAnchor xmlns:cdr="http://schemas.openxmlformats.org/drawingml/2006/chartDrawing">
    <cdr:from>
      <cdr:x>0.41819</cdr:x>
      <cdr:y>0.1942</cdr:y>
    </cdr:from>
    <cdr:to>
      <cdr:x>0.46659</cdr:x>
      <cdr:y>0.2554</cdr:y>
    </cdr:to>
    <cdr:sp macro="" textlink="">
      <cdr:nvSpPr>
        <cdr:cNvPr id="10" name="CuadroTexto 9"/>
        <cdr:cNvSpPr txBox="1"/>
      </cdr:nvSpPr>
      <cdr:spPr>
        <a:xfrm xmlns:a="http://schemas.openxmlformats.org/drawingml/2006/main">
          <a:off x="3441520" y="878945"/>
          <a:ext cx="39829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dirty="0" smtClean="0"/>
            <a:t>MC</a:t>
          </a:r>
          <a:endParaRPr lang="es-ES" sz="1200" dirty="0"/>
        </a:p>
      </cdr:txBody>
    </cdr:sp>
  </cdr:relSizeAnchor>
  <cdr:relSizeAnchor xmlns:cdr="http://schemas.openxmlformats.org/drawingml/2006/chartDrawing">
    <cdr:from>
      <cdr:x>0.25103</cdr:x>
      <cdr:y>0.18298</cdr:y>
    </cdr:from>
    <cdr:to>
      <cdr:x>0.29943</cdr:x>
      <cdr:y>0.24418</cdr:y>
    </cdr:to>
    <cdr:sp macro="" textlink="">
      <cdr:nvSpPr>
        <cdr:cNvPr id="11" name="CuadroTexto 10"/>
        <cdr:cNvSpPr txBox="1"/>
      </cdr:nvSpPr>
      <cdr:spPr>
        <a:xfrm xmlns:a="http://schemas.openxmlformats.org/drawingml/2006/main">
          <a:off x="2065867" y="828145"/>
          <a:ext cx="39829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dirty="0" smtClean="0"/>
            <a:t>MC</a:t>
          </a:r>
          <a:endParaRPr lang="es-ES" sz="1200" dirty="0"/>
        </a:p>
      </cdr:txBody>
    </cdr:sp>
  </cdr:relSizeAnchor>
  <cdr:relSizeAnchor xmlns:cdr="http://schemas.openxmlformats.org/drawingml/2006/chartDrawing">
    <cdr:from>
      <cdr:x>0.19342</cdr:x>
      <cdr:y>0.18672</cdr:y>
    </cdr:from>
    <cdr:to>
      <cdr:x>0.24181</cdr:x>
      <cdr:y>0.24792</cdr:y>
    </cdr:to>
    <cdr:sp macro="" textlink="">
      <cdr:nvSpPr>
        <cdr:cNvPr id="12" name="CuadroTexto 11"/>
        <cdr:cNvSpPr txBox="1"/>
      </cdr:nvSpPr>
      <cdr:spPr>
        <a:xfrm xmlns:a="http://schemas.openxmlformats.org/drawingml/2006/main">
          <a:off x="1591734" y="845079"/>
          <a:ext cx="39829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dirty="0" smtClean="0"/>
            <a:t>MC</a:t>
          </a:r>
          <a:endParaRPr lang="es-ES" sz="1200" dirty="0"/>
        </a:p>
      </cdr:txBody>
    </cdr:sp>
  </cdr:relSizeAnchor>
  <cdr:relSizeAnchor xmlns:cdr="http://schemas.openxmlformats.org/drawingml/2006/chartDrawing">
    <cdr:from>
      <cdr:x>0.53704</cdr:x>
      <cdr:y>0.1942</cdr:y>
    </cdr:from>
    <cdr:to>
      <cdr:x>0.58543</cdr:x>
      <cdr:y>0.2554</cdr:y>
    </cdr:to>
    <cdr:sp macro="" textlink="">
      <cdr:nvSpPr>
        <cdr:cNvPr id="13" name="CuadroTexto 12"/>
        <cdr:cNvSpPr txBox="1"/>
      </cdr:nvSpPr>
      <cdr:spPr>
        <a:xfrm xmlns:a="http://schemas.openxmlformats.org/drawingml/2006/main">
          <a:off x="4419600" y="878946"/>
          <a:ext cx="39829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dirty="0" smtClean="0"/>
            <a:t>MC</a:t>
          </a:r>
          <a:endParaRPr lang="es-ES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0.15329</cdr:x>
      <cdr:y>0.60361</cdr:y>
    </cdr:from>
    <cdr:to>
      <cdr:x>0.15329</cdr:x>
      <cdr:y>0.68155</cdr:y>
    </cdr:to>
    <cdr:cxnSp macro="">
      <cdr:nvCxnSpPr>
        <cdr:cNvPr id="3" name="Conector recto de flecha 2"/>
        <cdr:cNvCxnSpPr/>
      </cdr:nvCxnSpPr>
      <cdr:spPr>
        <a:xfrm xmlns:a="http://schemas.openxmlformats.org/drawingml/2006/main">
          <a:off x="1261535" y="2731917"/>
          <a:ext cx="0" cy="35275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0.393</cdr:x>
      <cdr:y>0.59924</cdr:y>
    </cdr:from>
    <cdr:to>
      <cdr:x>0.393</cdr:x>
      <cdr:y>0.67719</cdr:y>
    </cdr:to>
    <cdr:cxnSp macro="">
      <cdr:nvCxnSpPr>
        <cdr:cNvPr id="4" name="Conector recto de flecha 3"/>
        <cdr:cNvCxnSpPr/>
      </cdr:nvCxnSpPr>
      <cdr:spPr>
        <a:xfrm xmlns:a="http://schemas.openxmlformats.org/drawingml/2006/main">
          <a:off x="3234267" y="2712154"/>
          <a:ext cx="0" cy="35277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0.6262</cdr:x>
      <cdr:y>0.59924</cdr:y>
    </cdr:from>
    <cdr:to>
      <cdr:x>0.6262</cdr:x>
      <cdr:y>0.67719</cdr:y>
    </cdr:to>
    <cdr:cxnSp macro="">
      <cdr:nvCxnSpPr>
        <cdr:cNvPr id="5" name="Conector recto de flecha 4"/>
        <cdr:cNvCxnSpPr/>
      </cdr:nvCxnSpPr>
      <cdr:spPr>
        <a:xfrm xmlns:a="http://schemas.openxmlformats.org/drawingml/2006/main">
          <a:off x="5153377" y="2712155"/>
          <a:ext cx="0" cy="35277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0.15535</cdr:x>
      <cdr:y>0.58682</cdr:y>
    </cdr:from>
    <cdr:to>
      <cdr:x>0.15535</cdr:x>
      <cdr:y>0.66476</cdr:y>
    </cdr:to>
    <cdr:cxnSp macro="">
      <cdr:nvCxnSpPr>
        <cdr:cNvPr id="3" name="Conector recto de flecha 2"/>
        <cdr:cNvCxnSpPr/>
      </cdr:nvCxnSpPr>
      <cdr:spPr>
        <a:xfrm xmlns:a="http://schemas.openxmlformats.org/drawingml/2006/main">
          <a:off x="1278468" y="2655922"/>
          <a:ext cx="0" cy="35275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0.50868</cdr:x>
      <cdr:y>0.58682</cdr:y>
    </cdr:from>
    <cdr:to>
      <cdr:x>0.50868</cdr:x>
      <cdr:y>0.66477</cdr:y>
    </cdr:to>
    <cdr:cxnSp macro="">
      <cdr:nvCxnSpPr>
        <cdr:cNvPr id="4" name="Conector recto de flecha 3"/>
        <cdr:cNvCxnSpPr/>
      </cdr:nvCxnSpPr>
      <cdr:spPr>
        <a:xfrm xmlns:a="http://schemas.openxmlformats.org/drawingml/2006/main">
          <a:off x="4186238" y="2655922"/>
          <a:ext cx="0" cy="35279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0.36684</cdr:x>
      <cdr:y>0.58682</cdr:y>
    </cdr:from>
    <cdr:to>
      <cdr:x>0.36684</cdr:x>
      <cdr:y>0.66477</cdr:y>
    </cdr:to>
    <cdr:cxnSp macro="">
      <cdr:nvCxnSpPr>
        <cdr:cNvPr id="5" name="Conector recto de flecha 4"/>
        <cdr:cNvCxnSpPr/>
      </cdr:nvCxnSpPr>
      <cdr:spPr>
        <a:xfrm xmlns:a="http://schemas.openxmlformats.org/drawingml/2006/main">
          <a:off x="3018971" y="2655922"/>
          <a:ext cx="0" cy="35279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0.44654</cdr:x>
      <cdr:y>0.45247</cdr:y>
    </cdr:from>
    <cdr:to>
      <cdr:x>0.44654</cdr:x>
      <cdr:y>0.6192</cdr:y>
    </cdr:to>
    <cdr:cxnSp macro="">
      <cdr:nvCxnSpPr>
        <cdr:cNvPr id="3" name="Conector recto 2"/>
        <cdr:cNvCxnSpPr/>
      </cdr:nvCxnSpPr>
      <cdr:spPr>
        <a:xfrm xmlns:a="http://schemas.openxmlformats.org/drawingml/2006/main" flipV="1">
          <a:off x="1803400" y="2047875"/>
          <a:ext cx="0" cy="75459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0.46032</cdr:x>
      <cdr:y>0.31246</cdr:y>
    </cdr:from>
    <cdr:to>
      <cdr:x>0.46032</cdr:x>
      <cdr:y>0.65012</cdr:y>
    </cdr:to>
    <cdr:cxnSp macro="">
      <cdr:nvCxnSpPr>
        <cdr:cNvPr id="4" name="Conector recto 3"/>
        <cdr:cNvCxnSpPr/>
      </cdr:nvCxnSpPr>
      <cdr:spPr>
        <a:xfrm xmlns:a="http://schemas.openxmlformats.org/drawingml/2006/main" flipV="1">
          <a:off x="1092201" y="787400"/>
          <a:ext cx="0" cy="8509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0.77612</cdr:x>
      <cdr:y>0.2419</cdr:y>
    </cdr:from>
    <cdr:to>
      <cdr:x>0.77612</cdr:x>
      <cdr:y>0.41829</cdr:y>
    </cdr:to>
    <cdr:cxnSp macro="">
      <cdr:nvCxnSpPr>
        <cdr:cNvPr id="6" name="Conector recto 5"/>
        <cdr:cNvCxnSpPr/>
      </cdr:nvCxnSpPr>
      <cdr:spPr>
        <a:xfrm xmlns:a="http://schemas.openxmlformats.org/drawingml/2006/main" flipV="1">
          <a:off x="1841501" y="609600"/>
          <a:ext cx="0" cy="4445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9E0A3-E605-4980-98B4-FC16D6B5AF47}" type="datetimeFigureOut">
              <a:rPr lang="nl-NL" smtClean="0"/>
              <a:pPr/>
              <a:t>5/4/17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72481-E0BD-473D-8BC4-08E13EA1A2E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719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96D13-CE66-4A8D-98C4-529B57AF3972}" type="datetimeFigureOut">
              <a:rPr lang="nl-NL" smtClean="0"/>
              <a:pPr/>
              <a:t>5/4/17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B5826-6B9E-480A-8016-517992827DF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2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5826-6B9E-480A-8016-517992827DF8}" type="slidenum">
              <a:rPr lang="nl-NL" smtClean="0">
                <a:solidFill>
                  <a:prstClr val="black"/>
                </a:solidFill>
              </a:rPr>
              <a:pPr/>
              <a:t>3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10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En este slide dice hasta 2 gls/ha de aceite</a:t>
            </a:r>
            <a:r>
              <a:rPr lang="nl-NL" baseline="0" dirty="0" smtClean="0"/>
              <a:t> 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5826-6B9E-480A-8016-517992827DF8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53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5826-6B9E-480A-8016-517992827DF8}" type="slidenum">
              <a:rPr lang="nl-NL" smtClean="0">
                <a:solidFill>
                  <a:prstClr val="black"/>
                </a:solidFill>
              </a:rPr>
              <a:pPr/>
              <a:t>4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1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5826-6B9E-480A-8016-517992827DF8}" type="slidenum">
              <a:rPr lang="nl-NL" smtClean="0">
                <a:solidFill>
                  <a:prstClr val="black"/>
                </a:solidFill>
              </a:rPr>
              <a:pPr/>
              <a:t>5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65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5826-6B9E-480A-8016-517992827DF8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170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5826-6B9E-480A-8016-517992827DF8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7814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>
                <a:solidFill>
                  <a:schemeClr val="tx2"/>
                </a:solidFill>
              </a:rPr>
              <a:t>Isolates: </a:t>
            </a:r>
            <a:endParaRPr lang="es-EC" sz="1200" dirty="0" smtClean="0">
              <a:solidFill>
                <a:schemeClr val="tx2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 smtClean="0">
                <a:solidFill>
                  <a:schemeClr val="tx2"/>
                </a:solidFill>
              </a:rPr>
              <a:t>GNP3 (resistant to Azoles: </a:t>
            </a:r>
            <a:r>
              <a:rPr lang="en-GB" sz="1200" dirty="0" err="1" smtClean="0">
                <a:solidFill>
                  <a:schemeClr val="tx2"/>
                </a:solidFill>
              </a:rPr>
              <a:t>Propi</a:t>
            </a:r>
            <a:r>
              <a:rPr lang="en-GB" sz="1200" dirty="0" smtClean="0">
                <a:solidFill>
                  <a:schemeClr val="tx2"/>
                </a:solidFill>
              </a:rPr>
              <a:t>, </a:t>
            </a:r>
            <a:r>
              <a:rPr lang="en-GB" sz="1200" dirty="0" err="1" smtClean="0">
                <a:solidFill>
                  <a:schemeClr val="tx2"/>
                </a:solidFill>
              </a:rPr>
              <a:t>Difeno</a:t>
            </a:r>
            <a:r>
              <a:rPr lang="en-GB" sz="1200" dirty="0" smtClean="0">
                <a:solidFill>
                  <a:schemeClr val="tx2"/>
                </a:solidFill>
              </a:rPr>
              <a:t> and </a:t>
            </a:r>
            <a:r>
              <a:rPr lang="en-GB" sz="1200" dirty="0" err="1" smtClean="0">
                <a:solidFill>
                  <a:schemeClr val="tx2"/>
                </a:solidFill>
              </a:rPr>
              <a:t>Epoxi</a:t>
            </a:r>
            <a:r>
              <a:rPr lang="en-GB" sz="1200" dirty="0" smtClean="0">
                <a:solidFill>
                  <a:schemeClr val="tx2"/>
                </a:solidFill>
              </a:rPr>
              <a:t>) from North of el Guayas province, Ecuador. </a:t>
            </a:r>
            <a:endParaRPr lang="es-EC" sz="1200" dirty="0" smtClean="0">
              <a:solidFill>
                <a:schemeClr val="tx2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 smtClean="0">
                <a:solidFill>
                  <a:schemeClr val="tx2"/>
                </a:solidFill>
              </a:rPr>
              <a:t>OCM_12 (more resistant to </a:t>
            </a:r>
            <a:r>
              <a:rPr lang="en-GB" sz="1200" dirty="0" err="1" smtClean="0">
                <a:solidFill>
                  <a:schemeClr val="tx2"/>
                </a:solidFill>
              </a:rPr>
              <a:t>Propiconazol</a:t>
            </a:r>
            <a:r>
              <a:rPr lang="en-GB" sz="1200" dirty="0" smtClean="0">
                <a:solidFill>
                  <a:schemeClr val="tx2"/>
                </a:solidFill>
              </a:rPr>
              <a:t>) from </a:t>
            </a:r>
            <a:r>
              <a:rPr lang="en-GB" sz="1200" dirty="0" err="1" smtClean="0">
                <a:solidFill>
                  <a:schemeClr val="tx2"/>
                </a:solidFill>
              </a:rPr>
              <a:t>Center</a:t>
            </a:r>
            <a:r>
              <a:rPr lang="en-GB" sz="1200" dirty="0" smtClean="0">
                <a:solidFill>
                  <a:schemeClr val="tx2"/>
                </a:solidFill>
              </a:rPr>
              <a:t> of el Oro province, Ecuador.</a:t>
            </a:r>
            <a:endParaRPr lang="es-EC" sz="1200" dirty="0" smtClean="0">
              <a:solidFill>
                <a:schemeClr val="tx2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 smtClean="0">
                <a:solidFill>
                  <a:schemeClr val="tx2"/>
                </a:solidFill>
              </a:rPr>
              <a:t>RCQS_16 (Resistant to </a:t>
            </a:r>
            <a:r>
              <a:rPr lang="en-GB" sz="1200" dirty="0" err="1" smtClean="0">
                <a:solidFill>
                  <a:schemeClr val="tx2"/>
                </a:solidFill>
              </a:rPr>
              <a:t>Azoxistrobin</a:t>
            </a:r>
            <a:r>
              <a:rPr lang="en-GB" sz="1200" dirty="0" smtClean="0">
                <a:solidFill>
                  <a:schemeClr val="tx2"/>
                </a:solidFill>
              </a:rPr>
              <a:t>, Azoles: </a:t>
            </a:r>
            <a:r>
              <a:rPr lang="en-GB" sz="1200" dirty="0" err="1" smtClean="0">
                <a:solidFill>
                  <a:schemeClr val="tx2"/>
                </a:solidFill>
              </a:rPr>
              <a:t>Propi</a:t>
            </a:r>
            <a:r>
              <a:rPr lang="en-GB" sz="1200" dirty="0" smtClean="0">
                <a:solidFill>
                  <a:schemeClr val="tx2"/>
                </a:solidFill>
              </a:rPr>
              <a:t>, </a:t>
            </a:r>
            <a:r>
              <a:rPr lang="en-GB" sz="1200" dirty="0" err="1" smtClean="0">
                <a:solidFill>
                  <a:schemeClr val="tx2"/>
                </a:solidFill>
              </a:rPr>
              <a:t>Difeno</a:t>
            </a:r>
            <a:r>
              <a:rPr lang="en-GB" sz="1200" dirty="0" smtClean="0">
                <a:solidFill>
                  <a:schemeClr val="tx2"/>
                </a:solidFill>
              </a:rPr>
              <a:t> and </a:t>
            </a:r>
            <a:r>
              <a:rPr lang="en-GB" sz="1200" dirty="0" err="1" smtClean="0">
                <a:solidFill>
                  <a:schemeClr val="tx2"/>
                </a:solidFill>
              </a:rPr>
              <a:t>Epoxi</a:t>
            </a:r>
            <a:r>
              <a:rPr lang="en-GB" sz="1200" dirty="0" smtClean="0">
                <a:solidFill>
                  <a:schemeClr val="tx2"/>
                </a:solidFill>
              </a:rPr>
              <a:t>) from North </a:t>
            </a:r>
            <a:r>
              <a:rPr lang="en-GB" sz="1200" dirty="0" err="1" smtClean="0">
                <a:solidFill>
                  <a:schemeClr val="tx2"/>
                </a:solidFill>
              </a:rPr>
              <a:t>center</a:t>
            </a:r>
            <a:r>
              <a:rPr lang="en-GB" sz="1200" dirty="0" smtClean="0">
                <a:solidFill>
                  <a:schemeClr val="tx2"/>
                </a:solidFill>
              </a:rPr>
              <a:t> of Los Rios, </a:t>
            </a:r>
            <a:r>
              <a:rPr lang="en-GB" sz="1200" dirty="0" err="1" smtClean="0">
                <a:solidFill>
                  <a:schemeClr val="tx2"/>
                </a:solidFill>
              </a:rPr>
              <a:t>Quevedo</a:t>
            </a:r>
            <a:r>
              <a:rPr lang="en-GB" sz="1200" dirty="0" smtClean="0">
                <a:solidFill>
                  <a:schemeClr val="tx2"/>
                </a:solidFill>
              </a:rPr>
              <a:t> zone, Ecuador.</a:t>
            </a:r>
            <a:endParaRPr lang="es-EC" sz="1200" dirty="0" smtClean="0">
              <a:solidFill>
                <a:schemeClr val="tx2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 smtClean="0">
                <a:solidFill>
                  <a:schemeClr val="tx2"/>
                </a:solidFill>
              </a:rPr>
              <a:t>E22 (Wild type) from Esmeraldas province, Ecuador</a:t>
            </a:r>
            <a:endParaRPr lang="es-EC" sz="1200" dirty="0" smtClean="0">
              <a:solidFill>
                <a:schemeClr val="tx2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 smtClean="0">
                <a:solidFill>
                  <a:schemeClr val="tx2"/>
                </a:solidFill>
              </a:rPr>
              <a:t>T52_22 (super-resistant to azoles: </a:t>
            </a:r>
            <a:r>
              <a:rPr lang="en-GB" sz="1200" dirty="0" err="1" smtClean="0">
                <a:solidFill>
                  <a:schemeClr val="tx2"/>
                </a:solidFill>
              </a:rPr>
              <a:t>Propi</a:t>
            </a:r>
            <a:r>
              <a:rPr lang="en-GB" sz="1200" dirty="0" smtClean="0">
                <a:solidFill>
                  <a:schemeClr val="tx2"/>
                </a:solidFill>
              </a:rPr>
              <a:t>, </a:t>
            </a:r>
            <a:r>
              <a:rPr lang="en-GB" sz="1200" dirty="0" err="1" smtClean="0">
                <a:solidFill>
                  <a:schemeClr val="tx2"/>
                </a:solidFill>
              </a:rPr>
              <a:t>Difeno</a:t>
            </a:r>
            <a:r>
              <a:rPr lang="en-GB" sz="1200" dirty="0" smtClean="0">
                <a:solidFill>
                  <a:schemeClr val="tx2"/>
                </a:solidFill>
              </a:rPr>
              <a:t> and </a:t>
            </a:r>
            <a:r>
              <a:rPr lang="en-GB" sz="1200" dirty="0" err="1" smtClean="0">
                <a:solidFill>
                  <a:schemeClr val="tx2"/>
                </a:solidFill>
              </a:rPr>
              <a:t>Epoxi</a:t>
            </a:r>
            <a:r>
              <a:rPr lang="en-GB" sz="1200" dirty="0" smtClean="0">
                <a:solidFill>
                  <a:schemeClr val="tx2"/>
                </a:solidFill>
              </a:rPr>
              <a:t>) From </a:t>
            </a:r>
            <a:r>
              <a:rPr lang="en-GB" sz="1200" dirty="0" err="1" smtClean="0">
                <a:solidFill>
                  <a:schemeClr val="tx2"/>
                </a:solidFill>
              </a:rPr>
              <a:t>Tigatto</a:t>
            </a:r>
            <a:r>
              <a:rPr lang="en-GB" sz="1200" dirty="0" smtClean="0">
                <a:solidFill>
                  <a:schemeClr val="tx2"/>
                </a:solidFill>
              </a:rPr>
              <a:t> province, Philippines).</a:t>
            </a:r>
            <a:endParaRPr lang="es-EC" sz="1200" dirty="0" smtClean="0">
              <a:solidFill>
                <a:schemeClr val="tx2"/>
              </a:solidFill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5826-6B9E-480A-8016-517992827DF8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9764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3 semanas mas </a:t>
            </a:r>
            <a:r>
              <a:rPr lang="es-EC" dirty="0" err="1" smtClean="0">
                <a:solidFill>
                  <a:srgbClr val="FF0000"/>
                </a:solidFill>
              </a:rPr>
              <a:t>desupes</a:t>
            </a:r>
            <a:r>
              <a:rPr lang="es-EC" dirty="0" smtClean="0">
                <a:solidFill>
                  <a:srgbClr val="FF0000"/>
                </a:solidFill>
              </a:rPr>
              <a:t> del pico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5826-6B9E-480A-8016-517992827DF8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128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5826-6B9E-480A-8016-517992827DF8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458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5826-6B9E-480A-8016-517992827DF8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93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24752F-E73A-426C-BB0D-86EBD5C2A217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8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76872"/>
            <a:ext cx="8229600" cy="38492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E9099-6F11-46F1-8C92-BA19D482AA36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1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3716BA-E05D-40B1-8D73-7B90C641DED4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24752F-E73A-426C-BB0D-86EBD5C2A217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0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7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CE7D23-393A-4F10-B5AF-37D6D0FD9119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9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8ECF62-39C3-4AEA-BB54-7E70FC9E591C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1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178985-B7A3-42C3-90BE-770009CFDC01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22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F90581-5DBD-4E9E-8EB3-F72E32CF1CAA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7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FC8A04-5F6E-4FB9-AABC-000DD83953D2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77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0E086-28FB-436F-AA3B-9E009029D5E8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2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21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CA4264-6789-4CBC-B826-154762474AC1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76872"/>
            <a:ext cx="8229600" cy="38492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E9099-6F11-46F1-8C92-BA19D482AA36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64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3716BA-E05D-40B1-8D73-7B90C641DED4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7D6E7DAF-2DA9-4E8D-9279-3549661FF151}" type="datetimeFigureOut">
              <a:rPr lang="es-EC" smtClean="0">
                <a:solidFill>
                  <a:prstClr val="black"/>
                </a:solidFill>
              </a:rPr>
              <a:pPr/>
              <a:t>5/4/17</a:t>
            </a:fld>
            <a:endParaRPr lang="es-EC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s-EC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DE116291-3B05-4474-9F65-3F31F91B36E5}" type="slidenum">
              <a:rPr lang="es-EC" smtClean="0">
                <a:solidFill>
                  <a:prstClr val="black"/>
                </a:solidFill>
              </a:rPr>
              <a:pPr/>
              <a:t>‹Nr.›</a:t>
            </a:fld>
            <a:endParaRPr lang="es-EC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CE7D23-393A-4F10-B5AF-37D6D0FD9119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4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8ECF62-39C3-4AEA-BB54-7E70FC9E591C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8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178985-B7A3-42C3-90BE-770009CFDC01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7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F90581-5DBD-4E9E-8EB3-F72E32CF1CAA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93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FC8A04-5F6E-4FB9-AABC-000DD83953D2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6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0E086-28FB-436F-AA3B-9E009029D5E8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CA4264-6789-4CBC-B826-154762474AC1}" type="datetime1">
              <a:rPr lang="nl-NL" smtClean="0">
                <a:solidFill>
                  <a:prstClr val="black"/>
                </a:solidFill>
              </a:rPr>
              <a:pPr/>
              <a:t>5/4/17</a:t>
            </a:fld>
            <a:endParaRPr lang="nl-N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96336" y="6525344"/>
            <a:ext cx="442392" cy="268831"/>
          </a:xfrm>
          <a:prstGeom prst="rect">
            <a:avLst/>
          </a:prstGeom>
        </p:spPr>
        <p:txBody>
          <a:bodyPr/>
          <a:lstStyle/>
          <a:p>
            <a:fld id="{21913C50-4F57-4DD3-9BAE-6F607CB83B4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8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tags" Target="../tags/tag2.xml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emf"/><Relationship Id="rId17" Type="http://schemas.openxmlformats.org/officeDocument/2006/relationships/image" Target="../media/image2.jpeg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vmlDrawing" Target="../drawings/vmlDrawing2.vml"/><Relationship Id="rId15" Type="http://schemas.openxmlformats.org/officeDocument/2006/relationships/tags" Target="../tags/tag3.xml"/><Relationship Id="rId16" Type="http://schemas.openxmlformats.org/officeDocument/2006/relationships/oleObject" Target="../embeddings/oleObject2.bin"/><Relationship Id="rId17" Type="http://schemas.openxmlformats.org/officeDocument/2006/relationships/image" Target="../media/image1.emf"/><Relationship Id="rId18" Type="http://schemas.openxmlformats.org/officeDocument/2006/relationships/image" Target="../media/image2.jpe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8311615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43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9E50F-61DF-4B03-8DEC-E9BE6FF38B3C}" type="datetimeFigureOut">
              <a:rPr lang="es-CO" smtClean="0"/>
              <a:t>5/4/17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7F7EB-C3C0-444E-9F9F-E9D2C3161328}" type="slidenum">
              <a:rPr lang="es-CO" smtClean="0"/>
              <a:t>‹Nr.›</a:t>
            </a:fld>
            <a:endParaRPr lang="es-CO"/>
          </a:p>
        </p:txBody>
      </p:sp>
      <p:grpSp>
        <p:nvGrpSpPr>
          <p:cNvPr id="8" name="Agrupar 7"/>
          <p:cNvGrpSpPr/>
          <p:nvPr userDrawn="1"/>
        </p:nvGrpSpPr>
        <p:grpSpPr>
          <a:xfrm>
            <a:off x="0" y="5301208"/>
            <a:ext cx="9144000" cy="1556793"/>
            <a:chOff x="0" y="5301208"/>
            <a:chExt cx="9144000" cy="1556793"/>
          </a:xfrm>
        </p:grpSpPr>
        <p:pic>
          <p:nvPicPr>
            <p:cNvPr id="9" name="Picture 1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11" b="46371"/>
            <a:stretch/>
          </p:blipFill>
          <p:spPr>
            <a:xfrm>
              <a:off x="0" y="5477229"/>
              <a:ext cx="9144000" cy="1380772"/>
            </a:xfrm>
            <a:prstGeom prst="rect">
              <a:avLst/>
            </a:prstGeom>
          </p:spPr>
        </p:pic>
        <p:sp>
          <p:nvSpPr>
            <p:cNvPr id="10" name="Freeform 26"/>
            <p:cNvSpPr>
              <a:spLocks/>
            </p:cNvSpPr>
            <p:nvPr/>
          </p:nvSpPr>
          <p:spPr bwMode="hidden">
            <a:xfrm flipH="1" flipV="1">
              <a:off x="694724" y="5373216"/>
              <a:ext cx="5706087" cy="712949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Freeform 26"/>
            <p:cNvSpPr>
              <a:spLocks/>
            </p:cNvSpPr>
            <p:nvPr/>
          </p:nvSpPr>
          <p:spPr bwMode="hidden">
            <a:xfrm flipH="1" flipV="1">
              <a:off x="46910" y="5661248"/>
              <a:ext cx="3452050" cy="599945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 useBgFill="1">
          <p:nvSpPr>
            <p:cNvPr id="12" name="Freeform 29"/>
            <p:cNvSpPr>
              <a:spLocks/>
            </p:cNvSpPr>
            <p:nvPr/>
          </p:nvSpPr>
          <p:spPr bwMode="hidden">
            <a:xfrm flipH="1" flipV="1">
              <a:off x="0" y="5301208"/>
              <a:ext cx="9144000" cy="737408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3" name="Picture 2" descr="E:\CERADIS 2013 MIGUEL GALÁN\DISEÑOS EMPAQUES Y OTROS\LOGOS\Ceradis Agroformulations 2013-01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582" y="5998210"/>
              <a:ext cx="1619253" cy="56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731" y="5853434"/>
            <a:ext cx="1198069" cy="7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0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3338683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744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le 16"/>
          <p:cNvSpPr/>
          <p:nvPr userDrawn="1"/>
        </p:nvSpPr>
        <p:spPr>
          <a:xfrm>
            <a:off x="-2" y="-14393"/>
            <a:ext cx="9144002" cy="1328192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48A23F"/>
              </a:gs>
              <a:gs pos="100000">
                <a:srgbClr val="8CD600"/>
              </a:gs>
            </a:gsLst>
            <a:lin ang="5400000" scaled="0"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34" name="Freeform 14"/>
          <p:cNvSpPr>
            <a:spLocks/>
          </p:cNvSpPr>
          <p:nvPr userDrawn="1"/>
        </p:nvSpPr>
        <p:spPr bwMode="hidden">
          <a:xfrm rot="10800000" flipV="1">
            <a:off x="-3" y="775740"/>
            <a:ext cx="5518791" cy="707620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rgbClr val="EEECE1">
              <a:alpha val="29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35" name="Freeform 14"/>
          <p:cNvSpPr>
            <a:spLocks/>
          </p:cNvSpPr>
          <p:nvPr userDrawn="1"/>
        </p:nvSpPr>
        <p:spPr bwMode="hidden">
          <a:xfrm rot="10614238" flipH="1">
            <a:off x="451484" y="834560"/>
            <a:ext cx="8401130" cy="1318983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rgbClr val="EEECE1">
              <a:alpha val="29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30" name="Group 29"/>
          <p:cNvGrpSpPr>
            <a:grpSpLocks noChangeAspect="1"/>
          </p:cNvGrpSpPr>
          <p:nvPr userDrawn="1"/>
        </p:nvGrpSpPr>
        <p:grpSpPr bwMode="hidden">
          <a:xfrm flipH="1">
            <a:off x="-2" y="757834"/>
            <a:ext cx="9144002" cy="820911"/>
            <a:chOff x="-3753761" y="4294188"/>
            <a:chExt cx="12859661" cy="1892300"/>
          </a:xfrm>
        </p:grpSpPr>
        <p:sp>
          <p:nvSpPr>
            <p:cNvPr id="31" name="Freeform 30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cs typeface="Calibri" pitchFamily="34" charset="0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cs typeface="Calibri" pitchFamily="34" charset="0"/>
              </a:endParaRPr>
            </a:p>
          </p:txBody>
        </p:sp>
        <p:sp useBgFill="1">
          <p:nvSpPr>
            <p:cNvPr id="33" name="Freeform 32"/>
            <p:cNvSpPr>
              <a:spLocks/>
            </p:cNvSpPr>
            <p:nvPr/>
          </p:nvSpPr>
          <p:spPr bwMode="hidden">
            <a:xfrm>
              <a:off x="-3753761" y="4294188"/>
              <a:ext cx="12859661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cs typeface="Calibri" pitchFamily="34" charset="0"/>
              </a:endParaRPr>
            </a:p>
          </p:txBody>
        </p:sp>
      </p:grpSp>
      <p:sp>
        <p:nvSpPr>
          <p:cNvPr id="7" name="Rectangle 6"/>
          <p:cNvSpPr/>
          <p:nvPr userDrawn="1"/>
        </p:nvSpPr>
        <p:spPr>
          <a:xfrm>
            <a:off x="4508947" y="1313799"/>
            <a:ext cx="4543614" cy="90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2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9E50F-61DF-4B03-8DEC-E9BE6FF38B3C}" type="datetimeFigureOut">
              <a:rPr lang="es-CO" smtClean="0"/>
              <a:t>5/4/17</a:t>
            </a:fld>
            <a:endParaRPr lang="es-CO"/>
          </a:p>
        </p:txBody>
      </p:sp>
      <p:sp>
        <p:nvSpPr>
          <p:cNvPr id="13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7F7EB-C3C0-444E-9F9F-E9D2C3161328}" type="slidenum">
              <a:rPr lang="es-CO" smtClean="0"/>
              <a:t>‹Nr.›</a:t>
            </a:fld>
            <a:endParaRPr lang="es-CO"/>
          </a:p>
        </p:txBody>
      </p:sp>
      <p:grpSp>
        <p:nvGrpSpPr>
          <p:cNvPr id="15" name="Agrupar 14"/>
          <p:cNvGrpSpPr/>
          <p:nvPr userDrawn="1"/>
        </p:nvGrpSpPr>
        <p:grpSpPr>
          <a:xfrm>
            <a:off x="0" y="5301208"/>
            <a:ext cx="9144000" cy="1556793"/>
            <a:chOff x="0" y="5301208"/>
            <a:chExt cx="9144000" cy="1556793"/>
          </a:xfrm>
        </p:grpSpPr>
        <p:pic>
          <p:nvPicPr>
            <p:cNvPr id="16" name="Picture 1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11" b="46371"/>
            <a:stretch/>
          </p:blipFill>
          <p:spPr>
            <a:xfrm>
              <a:off x="0" y="5477229"/>
              <a:ext cx="9144000" cy="1380772"/>
            </a:xfrm>
            <a:prstGeom prst="rect">
              <a:avLst/>
            </a:prstGeom>
          </p:spPr>
        </p:pic>
        <p:sp>
          <p:nvSpPr>
            <p:cNvPr id="18" name="Freeform 26"/>
            <p:cNvSpPr>
              <a:spLocks/>
            </p:cNvSpPr>
            <p:nvPr/>
          </p:nvSpPr>
          <p:spPr bwMode="hidden">
            <a:xfrm flipH="1" flipV="1">
              <a:off x="694724" y="5373216"/>
              <a:ext cx="5706087" cy="712949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 flipH="1" flipV="1">
              <a:off x="46910" y="5661248"/>
              <a:ext cx="3452050" cy="599945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 useBgFill="1">
          <p:nvSpPr>
            <p:cNvPr id="20" name="Freeform 29"/>
            <p:cNvSpPr>
              <a:spLocks/>
            </p:cNvSpPr>
            <p:nvPr/>
          </p:nvSpPr>
          <p:spPr bwMode="hidden">
            <a:xfrm flipH="1" flipV="1">
              <a:off x="0" y="5301208"/>
              <a:ext cx="9144000" cy="737408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1" name="Picture 2" descr="E:\CERADIS 2013 MIGUEL GALÁN\DISEÑOS EMPAQUES Y OTROS\LOGOS\Ceradis Agroformulations 2013-01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582" y="5998210"/>
              <a:ext cx="1619253" cy="56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1598" y="5853434"/>
            <a:ext cx="1198069" cy="7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20.emf"/><Relationship Id="rId13" Type="http://schemas.openxmlformats.org/officeDocument/2006/relationships/image" Target="../media/image37.png"/><Relationship Id="rId14" Type="http://schemas.openxmlformats.org/officeDocument/2006/relationships/image" Target="../media/image38.wmf"/><Relationship Id="rId15" Type="http://schemas.openxmlformats.org/officeDocument/2006/relationships/image" Target="../media/image39.png"/><Relationship Id="rId1" Type="http://schemas.openxmlformats.org/officeDocument/2006/relationships/vmlDrawing" Target="../drawings/vmlDrawing5.vml"/><Relationship Id="rId2" Type="http://schemas.openxmlformats.org/officeDocument/2006/relationships/tags" Target="../tags/tag7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6.xml"/><Relationship Id="rId5" Type="http://schemas.openxmlformats.org/officeDocument/2006/relationships/oleObject" Target="../embeddings/oleObject6.bin"/><Relationship Id="rId6" Type="http://schemas.openxmlformats.org/officeDocument/2006/relationships/image" Target="../media/image20.emf"/><Relationship Id="rId7" Type="http://schemas.openxmlformats.org/officeDocument/2006/relationships/image" Target="../media/image42.png"/><Relationship Id="rId8" Type="http://schemas.openxmlformats.org/officeDocument/2006/relationships/image" Target="../media/image43.jpeg"/><Relationship Id="rId9" Type="http://schemas.openxmlformats.org/officeDocument/2006/relationships/image" Target="../media/image44.emf"/><Relationship Id="rId10" Type="http://schemas.openxmlformats.org/officeDocument/2006/relationships/image" Target="../media/image45.png"/><Relationship Id="rId1" Type="http://schemas.openxmlformats.org/officeDocument/2006/relationships/vmlDrawing" Target="../drawings/vmlDrawing6.vml"/><Relationship Id="rId2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.emf"/><Relationship Id="rId6" Type="http://schemas.openxmlformats.org/officeDocument/2006/relationships/image" Target="../media/image48.png"/><Relationship Id="rId7" Type="http://schemas.openxmlformats.org/officeDocument/2006/relationships/chart" Target="../charts/chart3.xml"/><Relationship Id="rId8" Type="http://schemas.openxmlformats.org/officeDocument/2006/relationships/image" Target="../media/image49.png"/><Relationship Id="rId1" Type="http://schemas.openxmlformats.org/officeDocument/2006/relationships/vmlDrawing" Target="../drawings/vmlDrawing7.vml"/><Relationship Id="rId2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.emf"/><Relationship Id="rId6" Type="http://schemas.openxmlformats.org/officeDocument/2006/relationships/image" Target="../media/image3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vmlDrawing" Target="../drawings/vmlDrawing8.vml"/><Relationship Id="rId2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.emf"/><Relationship Id="rId6" Type="http://schemas.openxmlformats.org/officeDocument/2006/relationships/image" Target="../media/image39.png"/><Relationship Id="rId7" Type="http://schemas.openxmlformats.org/officeDocument/2006/relationships/chart" Target="../charts/chart4.xml"/><Relationship Id="rId1" Type="http://schemas.openxmlformats.org/officeDocument/2006/relationships/vmlDrawing" Target="../drawings/vmlDrawing9.vml"/><Relationship Id="rId2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.emf"/><Relationship Id="rId6" Type="http://schemas.openxmlformats.org/officeDocument/2006/relationships/image" Target="../media/image56.jpeg"/><Relationship Id="rId7" Type="http://schemas.openxmlformats.org/officeDocument/2006/relationships/chart" Target="../charts/chart5.xml"/><Relationship Id="rId8" Type="http://schemas.openxmlformats.org/officeDocument/2006/relationships/image" Target="../media/image57.png"/><Relationship Id="rId1" Type="http://schemas.openxmlformats.org/officeDocument/2006/relationships/vmlDrawing" Target="../drawings/vmlDrawing10.vml"/><Relationship Id="rId2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chart" Target="../charts/chart6.xml"/><Relationship Id="rId3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chart" Target="../charts/chart7.xml"/><Relationship Id="rId3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.emf"/><Relationship Id="rId7" Type="http://schemas.openxmlformats.org/officeDocument/2006/relationships/chart" Target="../charts/chart8.xml"/><Relationship Id="rId8" Type="http://schemas.openxmlformats.org/officeDocument/2006/relationships/image" Target="../media/image57.png"/><Relationship Id="rId9" Type="http://schemas.openxmlformats.org/officeDocument/2006/relationships/image" Target="../media/image56.jpeg"/><Relationship Id="rId1" Type="http://schemas.openxmlformats.org/officeDocument/2006/relationships/vmlDrawing" Target="../drawings/vmlDrawing11.vml"/><Relationship Id="rId2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.emf"/><Relationship Id="rId6" Type="http://schemas.openxmlformats.org/officeDocument/2006/relationships/image" Target="../media/image48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49.png"/><Relationship Id="rId1" Type="http://schemas.openxmlformats.org/officeDocument/2006/relationships/vmlDrawing" Target="../drawings/vmlDrawing12.vml"/><Relationship Id="rId2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microsoft.com/office/2007/relationships/hdphoto" Target="../media/hdphoto1.wdp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.emf"/><Relationship Id="rId6" Type="http://schemas.openxmlformats.org/officeDocument/2006/relationships/chart" Target="../charts/chart9.xml"/><Relationship Id="rId7" Type="http://schemas.openxmlformats.org/officeDocument/2006/relationships/image" Target="../media/image62.png"/><Relationship Id="rId8" Type="http://schemas.openxmlformats.org/officeDocument/2006/relationships/chart" Target="../charts/chart10.xml"/><Relationship Id="rId9" Type="http://schemas.openxmlformats.org/officeDocument/2006/relationships/image" Target="../media/image57.png"/><Relationship Id="rId1" Type="http://schemas.openxmlformats.org/officeDocument/2006/relationships/vmlDrawing" Target="../drawings/vmlDrawing13.vml"/><Relationship Id="rId2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.emf"/><Relationship Id="rId6" Type="http://schemas.openxmlformats.org/officeDocument/2006/relationships/chart" Target="../charts/chart11.xml"/><Relationship Id="rId7" Type="http://schemas.openxmlformats.org/officeDocument/2006/relationships/chart" Target="../charts/chart12.xml"/><Relationship Id="rId8" Type="http://schemas.openxmlformats.org/officeDocument/2006/relationships/chart" Target="../charts/chart13.xml"/><Relationship Id="rId9" Type="http://schemas.openxmlformats.org/officeDocument/2006/relationships/image" Target="../media/image62.png"/><Relationship Id="rId10" Type="http://schemas.openxmlformats.org/officeDocument/2006/relationships/image" Target="../media/image57.png"/><Relationship Id="rId1" Type="http://schemas.openxmlformats.org/officeDocument/2006/relationships/vmlDrawing" Target="../drawings/vmlDrawing14.vml"/><Relationship Id="rId2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.emf"/><Relationship Id="rId6" Type="http://schemas.openxmlformats.org/officeDocument/2006/relationships/chart" Target="../charts/chart14.xml"/><Relationship Id="rId7" Type="http://schemas.openxmlformats.org/officeDocument/2006/relationships/image" Target="../media/image62.png"/><Relationship Id="rId8" Type="http://schemas.openxmlformats.org/officeDocument/2006/relationships/image" Target="../media/image57.png"/><Relationship Id="rId1" Type="http://schemas.openxmlformats.org/officeDocument/2006/relationships/vmlDrawing" Target="../drawings/vmlDrawing15.vml"/><Relationship Id="rId2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chart" Target="../charts/chart15.xml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chart" Target="../charts/chart16.xml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chart" Target="../charts/chart17.xml"/><Relationship Id="rId3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Relationship Id="rId7" Type="http://schemas.openxmlformats.org/officeDocument/2006/relationships/image" Target="../media/image68.JP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0.emf"/><Relationship Id="rId7" Type="http://schemas.openxmlformats.org/officeDocument/2006/relationships/image" Target="../media/image69.png"/><Relationship Id="rId1" Type="http://schemas.openxmlformats.org/officeDocument/2006/relationships/vmlDrawing" Target="../drawings/vmlDrawing16.vml"/><Relationship Id="rId2" Type="http://schemas.openxmlformats.org/officeDocument/2006/relationships/tags" Target="../tags/tag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9.xml"/><Relationship Id="rId5" Type="http://schemas.openxmlformats.org/officeDocument/2006/relationships/oleObject" Target="../embeddings/oleObject17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17.vml"/><Relationship Id="rId2" Type="http://schemas.openxmlformats.org/officeDocument/2006/relationships/tags" Target="../tags/tag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0.xml"/><Relationship Id="rId5" Type="http://schemas.openxmlformats.org/officeDocument/2006/relationships/oleObject" Target="../embeddings/oleObject18.bin"/><Relationship Id="rId6" Type="http://schemas.openxmlformats.org/officeDocument/2006/relationships/image" Target="../media/image20.emf"/><Relationship Id="rId7" Type="http://schemas.openxmlformats.org/officeDocument/2006/relationships/image" Target="../media/image70.png"/><Relationship Id="rId1" Type="http://schemas.openxmlformats.org/officeDocument/2006/relationships/vmlDrawing" Target="../drawings/vmlDrawing18.vml"/><Relationship Id="rId2" Type="http://schemas.openxmlformats.org/officeDocument/2006/relationships/tags" Target="../tags/tag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9.png"/><Relationship Id="rId18" Type="http://schemas.openxmlformats.org/officeDocument/2006/relationships/image" Target="../media/image25.jpeg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3.xml"/><Relationship Id="rId6" Type="http://schemas.openxmlformats.org/officeDocument/2006/relationships/oleObject" Target="../embeddings/oleObject3.bin"/><Relationship Id="rId7" Type="http://schemas.openxmlformats.org/officeDocument/2006/relationships/image" Target="../media/image20.emf"/><Relationship Id="rId8" Type="http://schemas.openxmlformats.org/officeDocument/2006/relationships/image" Target="../media/image21.png"/><Relationship Id="rId9" Type="http://schemas.openxmlformats.org/officeDocument/2006/relationships/image" Target="../media/image18.png"/><Relationship Id="rId10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4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20.emf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vmlDrawing" Target="../drawings/vmlDrawing4.vml"/><Relationship Id="rId2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G_123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9" b="30042"/>
          <a:stretch/>
        </p:blipFill>
        <p:spPr>
          <a:xfrm>
            <a:off x="0" y="15"/>
            <a:ext cx="9144000" cy="2105283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310" y="2766744"/>
            <a:ext cx="5086977" cy="1413610"/>
          </a:xfrm>
          <a:prstGeom prst="rect">
            <a:avLst/>
          </a:prstGeom>
        </p:spPr>
      </p:pic>
      <p:grpSp>
        <p:nvGrpSpPr>
          <p:cNvPr id="9" name="Group 7"/>
          <p:cNvGrpSpPr>
            <a:grpSpLocks noChangeAspect="1"/>
          </p:cNvGrpSpPr>
          <p:nvPr/>
        </p:nvGrpSpPr>
        <p:grpSpPr bwMode="hidden">
          <a:xfrm>
            <a:off x="0" y="1003305"/>
            <a:ext cx="9144000" cy="1180939"/>
            <a:chOff x="-3905250" y="4294188"/>
            <a:chExt cx="13011150" cy="1892300"/>
          </a:xfrm>
        </p:grpSpPr>
        <p:sp>
          <p:nvSpPr>
            <p:cNvPr id="10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 useBgFill="1">
          <p:nvSpPr>
            <p:cNvPr id="12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2235162" y="6451602"/>
            <a:ext cx="484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Ceradis</a:t>
            </a:r>
            <a:r>
              <a:rPr lang="es-ES" i="1" dirty="0" smtClean="0"/>
              <a:t> B.V. - </a:t>
            </a:r>
            <a:r>
              <a:rPr lang="es-ES" i="1" dirty="0" err="1" smtClean="0"/>
              <a:t>MusaCare</a:t>
            </a:r>
            <a:r>
              <a:rPr lang="es-ES" i="1" dirty="0" smtClean="0"/>
              <a:t> CP – versión Marzo 2017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326311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659470" y="3107422"/>
            <a:ext cx="5929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i="1" dirty="0" smtClean="0">
                <a:solidFill>
                  <a:srgbClr val="0000FF"/>
                </a:solidFill>
              </a:rPr>
              <a:t>¿Qué sabemos de </a:t>
            </a:r>
            <a:r>
              <a:rPr lang="es-ES" sz="3600" b="1" i="1" dirty="0" err="1" smtClean="0">
                <a:solidFill>
                  <a:srgbClr val="0000FF"/>
                </a:solidFill>
              </a:rPr>
              <a:t>MusaCare</a:t>
            </a:r>
            <a:r>
              <a:rPr lang="es-ES" sz="3600" b="1" i="1" dirty="0" smtClean="0">
                <a:solidFill>
                  <a:srgbClr val="0000FF"/>
                </a:solidFill>
              </a:rPr>
              <a:t>?</a:t>
            </a:r>
            <a:endParaRPr lang="es-ES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31 Grupo"/>
          <p:cNvGrpSpPr/>
          <p:nvPr/>
        </p:nvGrpSpPr>
        <p:grpSpPr>
          <a:xfrm>
            <a:off x="5467350" y="1885951"/>
            <a:ext cx="3200400" cy="3714750"/>
            <a:chOff x="6011056" y="2004933"/>
            <a:chExt cx="2295994" cy="2909547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11056" y="2133180"/>
              <a:ext cx="57023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9734" name="Picture 6"/>
            <p:cNvPicPr>
              <a:picLocks noChangeAspect="1" noChangeArrowheads="1"/>
            </p:cNvPicPr>
            <p:nvPr/>
          </p:nvPicPr>
          <p:blipFill>
            <a:blip r:embed="rId6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775" y="2004933"/>
              <a:ext cx="868336" cy="103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7" cstate="email">
              <a:lum bright="-20000" contrast="5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122" y="2010555"/>
              <a:ext cx="871928" cy="2836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8" cstate="email">
              <a:grayscl/>
              <a:lum bright="-2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998" y="3049340"/>
              <a:ext cx="868336" cy="884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9" cstate="email">
              <a:grayscl/>
              <a:lum bright="-1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727" y="3950498"/>
              <a:ext cx="868336" cy="901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" name="Picture 4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4" t="9669" r="1595" b="8202"/>
          <a:stretch>
            <a:fillRect/>
          </a:stretch>
        </p:blipFill>
        <p:spPr bwMode="auto">
          <a:xfrm>
            <a:off x="0" y="2072927"/>
            <a:ext cx="5741669" cy="358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25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34 Grupo"/>
          <p:cNvGrpSpPr/>
          <p:nvPr/>
        </p:nvGrpSpPr>
        <p:grpSpPr>
          <a:xfrm>
            <a:off x="3169977" y="5950703"/>
            <a:ext cx="2896608" cy="648000"/>
            <a:chOff x="1171168" y="1347950"/>
            <a:chExt cx="2896608" cy="648000"/>
          </a:xfrm>
        </p:grpSpPr>
        <p:sp>
          <p:nvSpPr>
            <p:cNvPr id="46" name="45 CuadroTexto"/>
            <p:cNvSpPr txBox="1"/>
            <p:nvPr/>
          </p:nvSpPr>
          <p:spPr>
            <a:xfrm>
              <a:off x="1171168" y="1521020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i="1" dirty="0" smtClean="0"/>
                <a:t>Estudio realizado por: </a:t>
              </a:r>
              <a:endParaRPr lang="es-CO" sz="1400" i="1" dirty="0"/>
            </a:p>
          </p:txBody>
        </p:sp>
        <p:pic>
          <p:nvPicPr>
            <p:cNvPr id="47" name="Picture 2" descr="C:\Users\usuario\Downloads\Logo-Color.png"/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776" y="1347950"/>
              <a:ext cx="1341000" cy="648000"/>
            </a:xfrm>
            <a:prstGeom prst="rect">
              <a:avLst/>
            </a:prstGeom>
            <a:noFill/>
          </p:spPr>
        </p:pic>
      </p:grpSp>
      <p:sp>
        <p:nvSpPr>
          <p:cNvPr id="30" name="Rectangle 40"/>
          <p:cNvSpPr/>
          <p:nvPr/>
        </p:nvSpPr>
        <p:spPr>
          <a:xfrm>
            <a:off x="247675" y="1335976"/>
            <a:ext cx="8710058" cy="49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144000" tIns="144000" rIns="144000" bIns="144000" anchor="ctr" anchorCtr="0"/>
          <a:lstStyle/>
          <a:p>
            <a:pPr algn="ctr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Mayor </a:t>
            </a:r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inhibición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de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la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elongación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del TG de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ascosporas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de </a:t>
            </a:r>
            <a:r>
              <a:rPr lang="en-US" sz="16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M. </a:t>
            </a:r>
            <a:r>
              <a:rPr lang="en-US" sz="1600" b="1" i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fijiensis</a:t>
            </a:r>
            <a:r>
              <a:rPr lang="en-US" sz="16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con </a:t>
            </a:r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MusaCare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CP</a:t>
            </a:r>
          </a:p>
          <a:p>
            <a:pPr algn="ctr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que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sólo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fosfito</a:t>
            </a:r>
            <a:endParaRPr lang="nl-NL" sz="16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29732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45" y="2422785"/>
            <a:ext cx="1094151" cy="7907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50799" y="170966"/>
            <a:ext cx="9144000" cy="90013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i="1" dirty="0" err="1" smtClean="0">
                <a:solidFill>
                  <a:srgbClr val="0000FF"/>
                </a:solidFill>
                <a:latin typeface="+mj-lt"/>
              </a:rPr>
              <a:t>MusaCare</a:t>
            </a:r>
            <a:r>
              <a:rPr lang="nl-NL" sz="4000" b="1" i="1" dirty="0" smtClean="0">
                <a:solidFill>
                  <a:srgbClr val="0000FF"/>
                </a:solidFill>
                <a:latin typeface="+mj-lt"/>
              </a:rPr>
              <a:t> CP ... es </a:t>
            </a:r>
            <a:r>
              <a:rPr lang="nl-NL" sz="4000" b="1" i="1" dirty="0" err="1">
                <a:solidFill>
                  <a:srgbClr val="0000FF"/>
                </a:solidFill>
                <a:latin typeface="+mj-lt"/>
              </a:rPr>
              <a:t>m</a:t>
            </a:r>
            <a:r>
              <a:rPr lang="nl-NL" sz="4000" b="1" i="1" dirty="0" err="1" smtClean="0">
                <a:solidFill>
                  <a:srgbClr val="0000FF"/>
                </a:solidFill>
                <a:latin typeface="+mj-lt"/>
              </a:rPr>
              <a:t>ás</a:t>
            </a:r>
            <a:r>
              <a:rPr lang="nl-NL" sz="4000" b="1" i="1" dirty="0" smtClean="0">
                <a:solidFill>
                  <a:srgbClr val="0000FF"/>
                </a:solidFill>
                <a:latin typeface="+mj-lt"/>
              </a:rPr>
              <a:t> que fosfitos</a:t>
            </a:r>
            <a:endParaRPr kumimoji="0" lang="es-ES" sz="4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7067" y="33869"/>
            <a:ext cx="960000" cy="72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310774" y="728135"/>
            <a:ext cx="67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i="1" dirty="0" smtClean="0"/>
              <a:t>In vitro</a:t>
            </a:r>
            <a:endParaRPr lang="es-ES" sz="1200" b="1" i="1" dirty="0"/>
          </a:p>
        </p:txBody>
      </p:sp>
    </p:spTree>
    <p:extLst>
      <p:ext uri="{BB962C8B-B14F-4D97-AF65-F5344CB8AC3E}">
        <p14:creationId xmlns:p14="http://schemas.microsoft.com/office/powerpoint/2010/main" val="19946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6" t="2929" r="2026" b="4319"/>
          <a:stretch/>
        </p:blipFill>
        <p:spPr>
          <a:xfrm>
            <a:off x="4233332" y="4453361"/>
            <a:ext cx="2336801" cy="2252239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70" r="48209" b="4877"/>
          <a:stretch/>
        </p:blipFill>
        <p:spPr>
          <a:xfrm>
            <a:off x="5983393" y="3444875"/>
            <a:ext cx="2906607" cy="2218268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313478"/>
              </p:ext>
            </p:extLst>
          </p:nvPr>
        </p:nvGraphicFramePr>
        <p:xfrm>
          <a:off x="270935" y="1524000"/>
          <a:ext cx="6282267" cy="2980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457200" y="33534"/>
            <a:ext cx="8229600" cy="1252728"/>
          </a:xfrm>
        </p:spPr>
        <p:txBody>
          <a:bodyPr/>
          <a:lstStyle/>
          <a:p>
            <a:r>
              <a:rPr lang="es-ES" sz="3200" b="1" i="1" dirty="0" smtClean="0">
                <a:solidFill>
                  <a:srgbClr val="0000FF"/>
                </a:solidFill>
              </a:rPr>
              <a:t>La combinación de los</a:t>
            </a:r>
            <a:r>
              <a:rPr lang="es-ES" sz="3200" b="1" i="1" dirty="0">
                <a:solidFill>
                  <a:srgbClr val="0000FF"/>
                </a:solidFill>
              </a:rPr>
              <a:t> </a:t>
            </a:r>
            <a:r>
              <a:rPr lang="es-ES" sz="3200" b="1" i="1" dirty="0" smtClean="0">
                <a:solidFill>
                  <a:srgbClr val="0000FF"/>
                </a:solidFill>
              </a:rPr>
              <a:t>componentes</a:t>
            </a:r>
            <a:br>
              <a:rPr lang="es-ES" sz="3200" b="1" i="1" dirty="0" smtClean="0">
                <a:solidFill>
                  <a:srgbClr val="0000FF"/>
                </a:solidFill>
              </a:rPr>
            </a:br>
            <a:r>
              <a:rPr lang="es-ES" sz="3200" b="1" i="1" dirty="0" smtClean="0">
                <a:solidFill>
                  <a:srgbClr val="0000FF"/>
                </a:solidFill>
              </a:rPr>
              <a:t>mejora la eficacia de </a:t>
            </a:r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34" y="25395"/>
            <a:ext cx="960000" cy="72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400814" y="1710282"/>
            <a:ext cx="2730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Evaluación 42 días después</a:t>
            </a:r>
          </a:p>
          <a:p>
            <a:r>
              <a:rPr lang="es-ES" dirty="0"/>
              <a:t>d</a:t>
            </a:r>
            <a:r>
              <a:rPr lang="es-ES" dirty="0" smtClean="0"/>
              <a:t>e tratamiento</a:t>
            </a:r>
          </a:p>
          <a:p>
            <a:endParaRPr lang="es-ES" dirty="0"/>
          </a:p>
          <a:p>
            <a:r>
              <a:rPr lang="es-ES" dirty="0" smtClean="0"/>
              <a:t>Inoculación artificial</a:t>
            </a:r>
            <a:endParaRPr lang="es-ES" dirty="0"/>
          </a:p>
        </p:txBody>
      </p:sp>
      <p:grpSp>
        <p:nvGrpSpPr>
          <p:cNvPr id="11" name="Agrupar 10"/>
          <p:cNvGrpSpPr/>
          <p:nvPr/>
        </p:nvGrpSpPr>
        <p:grpSpPr>
          <a:xfrm>
            <a:off x="1591711" y="6417708"/>
            <a:ext cx="2448881" cy="369332"/>
            <a:chOff x="1591711" y="6417708"/>
            <a:chExt cx="2448881" cy="369332"/>
          </a:xfrm>
        </p:grpSpPr>
        <p:sp>
          <p:nvSpPr>
            <p:cNvPr id="3" name="CuadroTexto 2"/>
            <p:cNvSpPr txBox="1"/>
            <p:nvPr/>
          </p:nvSpPr>
          <p:spPr>
            <a:xfrm>
              <a:off x="1591711" y="6448486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i="1" dirty="0" smtClean="0"/>
                <a:t>Estudio realizado por:</a:t>
              </a:r>
              <a:endParaRPr lang="es-ES" sz="1400" i="1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3352784" y="6417708"/>
              <a:ext cx="687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STAA</a:t>
              </a:r>
              <a:endParaRPr lang="es-ES" b="1" dirty="0"/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1032913" y="4555088"/>
            <a:ext cx="2163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/>
              <a:t>FytoFert</a:t>
            </a:r>
            <a:r>
              <a:rPr lang="es-ES" i="1" dirty="0" smtClean="0"/>
              <a:t> PK</a:t>
            </a:r>
          </a:p>
          <a:p>
            <a:r>
              <a:rPr lang="es-ES" i="1" dirty="0" err="1" smtClean="0"/>
              <a:t>Elim</a:t>
            </a:r>
            <a:r>
              <a:rPr lang="es-ES" i="1" dirty="0" smtClean="0"/>
              <a:t> SP</a:t>
            </a:r>
          </a:p>
          <a:p>
            <a:r>
              <a:rPr lang="es-ES" i="1" dirty="0" smtClean="0"/>
              <a:t>“Dosis Equivalentes”</a:t>
            </a:r>
            <a:endParaRPr lang="es-ES" i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141444" y="728135"/>
            <a:ext cx="981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Hoja Simple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5059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5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06395" y="5245131"/>
            <a:ext cx="8464490" cy="47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144000" tIns="144000" rIns="144000" bIns="144000" anchor="ctr" anchorCtr="0"/>
          <a:lstStyle/>
          <a:p>
            <a:pPr indent="-176213" algn="ctr" eaLnBrk="0" hangingPunct="0">
              <a:lnSpc>
                <a:spcPct val="125000"/>
              </a:lnSpc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s-EC" b="1" dirty="0" smtClean="0">
                <a:solidFill>
                  <a:srgbClr val="000099"/>
                </a:solidFill>
                <a:latin typeface="+mj-lt"/>
                <a:cs typeface="Calibri"/>
              </a:rPr>
              <a:t>Aislamientos resistentes a propiconazole son controlados por MusaCare®CP,</a:t>
            </a:r>
            <a:endParaRPr lang="nl-NL" b="1" dirty="0" smtClean="0">
              <a:solidFill>
                <a:srgbClr val="000099"/>
              </a:solidFill>
              <a:latin typeface="+mj-lt"/>
              <a:cs typeface="Calibri"/>
            </a:endParaRPr>
          </a:p>
        </p:txBody>
      </p:sp>
      <p:pic>
        <p:nvPicPr>
          <p:cNvPr id="18" name="Picture 59"/>
          <p:cNvPicPr>
            <a:picLocks noChangeAspect="1" noChangeArrowheads="1"/>
          </p:cNvPicPr>
          <p:nvPr/>
        </p:nvPicPr>
        <p:blipFill rotWithShape="1">
          <a:blip r:embed="rId7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6214" y="2327362"/>
            <a:ext cx="688209" cy="66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16 Grupo"/>
          <p:cNvGrpSpPr/>
          <p:nvPr/>
        </p:nvGrpSpPr>
        <p:grpSpPr>
          <a:xfrm>
            <a:off x="2520365" y="6260822"/>
            <a:ext cx="4204869" cy="409991"/>
            <a:chOff x="2590069" y="6030588"/>
            <a:chExt cx="4204869" cy="409991"/>
          </a:xfrm>
        </p:grpSpPr>
        <p:pic>
          <p:nvPicPr>
            <p:cNvPr id="19" name="Picture 39" descr="http://www.avetica.nl/wp-content/uploads/2012/01/WUR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455" y="6030588"/>
              <a:ext cx="2522483" cy="409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19 CuadroTexto"/>
            <p:cNvSpPr txBox="1"/>
            <p:nvPr/>
          </p:nvSpPr>
          <p:spPr>
            <a:xfrm>
              <a:off x="2590069" y="6093020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i="1" dirty="0" smtClean="0"/>
                <a:t>Estudio realizado por: </a:t>
              </a:r>
              <a:endParaRPr lang="es-CO" sz="1400" i="1" dirty="0"/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94099" y="70543"/>
            <a:ext cx="9144000" cy="7252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i="1" dirty="0" err="1" smtClean="0">
                <a:solidFill>
                  <a:srgbClr val="0000FF"/>
                </a:solidFill>
                <a:latin typeface="+mj-lt"/>
              </a:rPr>
              <a:t>MusaCare</a:t>
            </a:r>
            <a:r>
              <a:rPr lang="nl-NL" sz="3200" b="1" i="1" dirty="0" smtClean="0">
                <a:solidFill>
                  <a:srgbClr val="0000FF"/>
                </a:solidFill>
                <a:latin typeface="+mj-lt"/>
              </a:rPr>
              <a:t> CP </a:t>
            </a:r>
            <a:r>
              <a:rPr lang="nl-NL" sz="3200" b="1" i="1" dirty="0" err="1" smtClean="0">
                <a:solidFill>
                  <a:srgbClr val="0000FF"/>
                </a:solidFill>
                <a:latin typeface="+mj-lt"/>
              </a:rPr>
              <a:t>controla</a:t>
            </a:r>
            <a:r>
              <a:rPr lang="nl-NL" sz="3200" b="1" i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nl-NL" sz="3200" b="1" i="1" dirty="0" err="1" smtClean="0">
                <a:solidFill>
                  <a:srgbClr val="0000FF"/>
                </a:solidFill>
                <a:latin typeface="+mj-lt"/>
              </a:rPr>
              <a:t>cepas</a:t>
            </a:r>
            <a:r>
              <a:rPr lang="nl-NL" sz="3200" b="1" i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nl-NL" sz="3200" b="1" i="1" dirty="0" err="1" smtClean="0">
                <a:solidFill>
                  <a:srgbClr val="0000FF"/>
                </a:solidFill>
                <a:latin typeface="+mj-lt"/>
              </a:rPr>
              <a:t>resistentes</a:t>
            </a:r>
            <a:endParaRPr lang="nl-NL" sz="3200" b="1" i="1" dirty="0" smtClean="0">
              <a:solidFill>
                <a:srgbClr val="0000FF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i="1" dirty="0" smtClean="0">
                <a:solidFill>
                  <a:srgbClr val="0000FF"/>
                </a:solidFill>
                <a:latin typeface="+mj-lt"/>
              </a:rPr>
              <a:t> a </a:t>
            </a:r>
            <a:r>
              <a:rPr lang="nl-NL" sz="3200" b="1" i="1" dirty="0" err="1" smtClean="0">
                <a:solidFill>
                  <a:srgbClr val="0000FF"/>
                </a:solidFill>
                <a:latin typeface="+mj-lt"/>
              </a:rPr>
              <a:t>DMI´s</a:t>
            </a:r>
            <a:endParaRPr kumimoji="0" lang="es-ES" sz="32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8" name="27 Grupo"/>
          <p:cNvGrpSpPr/>
          <p:nvPr/>
        </p:nvGrpSpPr>
        <p:grpSpPr>
          <a:xfrm>
            <a:off x="2367833" y="1423870"/>
            <a:ext cx="4501682" cy="4024551"/>
            <a:chOff x="180109" y="1683522"/>
            <a:chExt cx="4501682" cy="4024551"/>
          </a:xfrm>
        </p:grpSpPr>
        <p:pic>
          <p:nvPicPr>
            <p:cNvPr id="259075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908"/>
            <a:stretch>
              <a:fillRect/>
            </a:stretch>
          </p:blipFill>
          <p:spPr bwMode="auto">
            <a:xfrm>
              <a:off x="180109" y="1683522"/>
              <a:ext cx="4501682" cy="4024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26 CuadroTexto"/>
            <p:cNvSpPr txBox="1"/>
            <p:nvPr/>
          </p:nvSpPr>
          <p:spPr>
            <a:xfrm>
              <a:off x="2438400" y="1981200"/>
              <a:ext cx="29367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s-CO" b="1" dirty="0" smtClean="0">
                  <a:latin typeface="Calibri Light" panose="020F0302020204030204" pitchFamily="34" charset="0"/>
                </a:rPr>
                <a:t>y</a:t>
              </a:r>
              <a:endParaRPr lang="es-CO" b="1" dirty="0">
                <a:latin typeface="Calibri Light" panose="020F0302020204030204" pitchFamily="34" charset="0"/>
              </a:endParaRPr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7062" y="0"/>
            <a:ext cx="960005" cy="7200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310774" y="728135"/>
            <a:ext cx="67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i="1" dirty="0" smtClean="0"/>
              <a:t>In vitro</a:t>
            </a:r>
            <a:endParaRPr lang="es-ES" sz="1200" b="1" i="1" dirty="0"/>
          </a:p>
        </p:txBody>
      </p:sp>
    </p:spTree>
    <p:extLst>
      <p:ext uri="{BB962C8B-B14F-4D97-AF65-F5344CB8AC3E}">
        <p14:creationId xmlns:p14="http://schemas.microsoft.com/office/powerpoint/2010/main" val="3021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1066" y="1345553"/>
            <a:ext cx="8263467" cy="1804061"/>
          </a:xfrm>
        </p:spPr>
        <p:txBody>
          <a:bodyPr/>
          <a:lstStyle/>
          <a:p>
            <a:pPr marL="0" indent="0">
              <a:buNone/>
            </a:pPr>
            <a:r>
              <a:rPr lang="es-ES" sz="2400" dirty="0" smtClean="0"/>
              <a:t>Inclusión de tratamientos con cobre, para el control de </a:t>
            </a:r>
            <a:r>
              <a:rPr lang="es-ES" sz="2400" i="1" dirty="0" err="1" smtClean="0"/>
              <a:t>Venturia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inequalis</a:t>
            </a:r>
            <a:r>
              <a:rPr lang="es-ES" sz="2400" dirty="0" smtClean="0"/>
              <a:t> en manzana, favoreció la sensibilidad a los fungicidas DMI</a:t>
            </a:r>
          </a:p>
          <a:p>
            <a:pPr marL="0" indent="0" algn="r">
              <a:buNone/>
            </a:pPr>
            <a:r>
              <a:rPr lang="es-ES" sz="2400" dirty="0" smtClean="0">
                <a:solidFill>
                  <a:srgbClr val="0000FF"/>
                </a:solidFill>
              </a:rPr>
              <a:t>Frederick </a:t>
            </a:r>
            <a:r>
              <a:rPr lang="es-ES" sz="2400" i="1" dirty="0" smtClean="0">
                <a:solidFill>
                  <a:srgbClr val="0000FF"/>
                </a:solidFill>
              </a:rPr>
              <a:t>et al</a:t>
            </a:r>
            <a:r>
              <a:rPr lang="es-ES" sz="2400" dirty="0" smtClean="0">
                <a:solidFill>
                  <a:srgbClr val="0000FF"/>
                </a:solidFill>
              </a:rPr>
              <a:t>, 2015</a:t>
            </a:r>
          </a:p>
          <a:p>
            <a:pPr marL="0" indent="0">
              <a:buNone/>
            </a:pPr>
            <a:endParaRPr lang="es-ES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627063" y="33338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smtClean="0">
                <a:solidFill>
                  <a:srgbClr val="0000FF"/>
                </a:solidFill>
              </a:rPr>
              <a:t>Efecto potencial de </a:t>
            </a:r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en la sensibilidad a fungicidas sitio-específicos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221716197"/>
              </p:ext>
            </p:extLst>
          </p:nvPr>
        </p:nvGraphicFramePr>
        <p:xfrm>
          <a:off x="1058333" y="2448455"/>
          <a:ext cx="4758267" cy="315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2252135" y="2699808"/>
            <a:ext cx="148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Tebuconazole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00" y="0"/>
            <a:ext cx="960000" cy="720000"/>
          </a:xfrm>
          <a:prstGeom prst="rect">
            <a:avLst/>
          </a:prstGeom>
        </p:spPr>
      </p:pic>
      <p:sp>
        <p:nvSpPr>
          <p:cNvPr id="7" name="17 CuadroTexto"/>
          <p:cNvSpPr txBox="1"/>
          <p:nvPr/>
        </p:nvSpPr>
        <p:spPr>
          <a:xfrm>
            <a:off x="3093907" y="6280162"/>
            <a:ext cx="1808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i="1" dirty="0" smtClean="0"/>
              <a:t>Estudio realizado por:</a:t>
            </a:r>
            <a:endParaRPr lang="es-CO" sz="1400" i="1" dirty="0"/>
          </a:p>
        </p:txBody>
      </p:sp>
      <p:pic>
        <p:nvPicPr>
          <p:cNvPr id="10" name="Picture 20" descr="http://monreri.com/images/banne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5" t="43744"/>
          <a:stretch/>
        </p:blipFill>
        <p:spPr bwMode="auto">
          <a:xfrm>
            <a:off x="4854469" y="6158471"/>
            <a:ext cx="1180571" cy="5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310774" y="728135"/>
            <a:ext cx="67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i="1" dirty="0" smtClean="0"/>
              <a:t>In vitro</a:t>
            </a:r>
            <a:endParaRPr lang="es-ES" sz="1200" b="1" i="1" dirty="0"/>
          </a:p>
        </p:txBody>
      </p:sp>
    </p:spTree>
    <p:extLst>
      <p:ext uri="{BB962C8B-B14F-4D97-AF65-F5344CB8AC3E}">
        <p14:creationId xmlns:p14="http://schemas.microsoft.com/office/powerpoint/2010/main" val="102471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2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69316" y="1100659"/>
            <a:ext cx="8725847" cy="72008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algn="ctr">
              <a:spcBef>
                <a:spcPct val="0"/>
              </a:spcBef>
              <a:buNone/>
              <a:defRPr sz="3000" b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nl-NL" sz="1800" i="1" dirty="0" err="1">
                <a:solidFill>
                  <a:srgbClr val="000000"/>
                </a:solidFill>
              </a:rPr>
              <a:t>Corbana</a:t>
            </a:r>
            <a:r>
              <a:rPr lang="nl-NL" sz="1800" i="1" dirty="0">
                <a:solidFill>
                  <a:srgbClr val="000000"/>
                </a:solidFill>
              </a:rPr>
              <a:t>, </a:t>
            </a:r>
            <a:r>
              <a:rPr lang="nl-NL" sz="1800" i="1" dirty="0" err="1">
                <a:solidFill>
                  <a:srgbClr val="000000"/>
                </a:solidFill>
              </a:rPr>
              <a:t>Guápiles</a:t>
            </a:r>
            <a:r>
              <a:rPr lang="nl-NL" sz="1800" i="1" dirty="0">
                <a:solidFill>
                  <a:srgbClr val="000000"/>
                </a:solidFill>
              </a:rPr>
              <a:t>, Costa Rica</a:t>
            </a:r>
          </a:p>
          <a:p>
            <a:r>
              <a:rPr lang="nl-NL" sz="1800" i="1" dirty="0" smtClean="0">
                <a:solidFill>
                  <a:srgbClr val="000000"/>
                </a:solidFill>
              </a:rPr>
              <a:t>Semana 41 de </a:t>
            </a:r>
            <a:r>
              <a:rPr lang="nl-NL" sz="1800" i="1" dirty="0">
                <a:solidFill>
                  <a:srgbClr val="000000"/>
                </a:solidFill>
              </a:rPr>
              <a:t>2014 – </a:t>
            </a:r>
            <a:r>
              <a:rPr lang="nl-NL" sz="1800" i="1" dirty="0" smtClean="0">
                <a:solidFill>
                  <a:srgbClr val="000000"/>
                </a:solidFill>
              </a:rPr>
              <a:t>Semana 03</a:t>
            </a:r>
            <a:r>
              <a:rPr lang="nl-NL" sz="1800" i="1" dirty="0">
                <a:solidFill>
                  <a:srgbClr val="000000"/>
                </a:solidFill>
              </a:rPr>
              <a:t> </a:t>
            </a:r>
            <a:r>
              <a:rPr lang="nl-NL" sz="1800" i="1" dirty="0" smtClean="0">
                <a:solidFill>
                  <a:srgbClr val="000000"/>
                </a:solidFill>
              </a:rPr>
              <a:t>de </a:t>
            </a:r>
            <a:r>
              <a:rPr lang="nl-NL" sz="1800" i="1" dirty="0">
                <a:solidFill>
                  <a:srgbClr val="000000"/>
                </a:solidFill>
              </a:rPr>
              <a:t>2015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grpSp>
        <p:nvGrpSpPr>
          <p:cNvPr id="3" name="Agrupar 2"/>
          <p:cNvGrpSpPr/>
          <p:nvPr/>
        </p:nvGrpSpPr>
        <p:grpSpPr>
          <a:xfrm>
            <a:off x="2922451" y="6133888"/>
            <a:ext cx="3419084" cy="557734"/>
            <a:chOff x="2956317" y="6252419"/>
            <a:chExt cx="3419084" cy="557734"/>
          </a:xfrm>
        </p:grpSpPr>
        <p:sp>
          <p:nvSpPr>
            <p:cNvPr id="18" name="17 CuadroTexto"/>
            <p:cNvSpPr txBox="1"/>
            <p:nvPr/>
          </p:nvSpPr>
          <p:spPr>
            <a:xfrm>
              <a:off x="2956317" y="6377398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i="1" dirty="0" smtClean="0"/>
                <a:t>Estudio realizado por:</a:t>
              </a:r>
              <a:endParaRPr lang="es-CO" sz="1400" i="1" dirty="0"/>
            </a:p>
          </p:txBody>
        </p:sp>
        <p:pic>
          <p:nvPicPr>
            <p:cNvPr id="367621" name="Picture 5" descr="https://www.corbana.co.cr/system/photos/21/original/logo2.png?138557166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041" y="6252419"/>
              <a:ext cx="1728360" cy="55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1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92758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6638" y="33866"/>
            <a:ext cx="720000" cy="720000"/>
          </a:xfrm>
          <a:prstGeom prst="rect">
            <a:avLst/>
          </a:prstGeom>
        </p:spPr>
      </p:pic>
      <p:sp>
        <p:nvSpPr>
          <p:cNvPr id="10" name="Título 3"/>
          <p:cNvSpPr>
            <a:spLocks noGrp="1"/>
          </p:cNvSpPr>
          <p:nvPr>
            <p:ph type="title" idx="4294967295"/>
          </p:nvPr>
        </p:nvSpPr>
        <p:spPr>
          <a:xfrm>
            <a:off x="373068" y="84137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actúa como </a:t>
            </a:r>
            <a:r>
              <a:rPr lang="es-ES" sz="3200" b="1" i="1" dirty="0" err="1" smtClean="0">
                <a:solidFill>
                  <a:srgbClr val="0000FF"/>
                </a:solidFill>
              </a:rPr>
              <a:t>protectante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395439" y="728135"/>
            <a:ext cx="65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Parcela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42197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8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000" y="15909"/>
            <a:ext cx="960000" cy="72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473" y="1410428"/>
            <a:ext cx="5943600" cy="279752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334" y="4160734"/>
            <a:ext cx="4165600" cy="196066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520266" y="4470401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229600" y="4707468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417733" y="509693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7315199" y="509693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0" name="Título 3"/>
          <p:cNvSpPr>
            <a:spLocks noGrp="1"/>
          </p:cNvSpPr>
          <p:nvPr>
            <p:ph type="title" idx="4294967295"/>
          </p:nvPr>
        </p:nvSpPr>
        <p:spPr>
          <a:xfrm>
            <a:off x="390001" y="118003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actúa como </a:t>
            </a:r>
            <a:r>
              <a:rPr lang="es-ES" sz="3200" b="1" i="1" dirty="0" err="1" smtClean="0">
                <a:solidFill>
                  <a:srgbClr val="0000FF"/>
                </a:solidFill>
              </a:rPr>
              <a:t>protectante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2658533" y="6297599"/>
            <a:ext cx="3949115" cy="369332"/>
            <a:chOff x="2692399" y="6297599"/>
            <a:chExt cx="3949115" cy="369332"/>
          </a:xfrm>
        </p:grpSpPr>
        <p:sp>
          <p:nvSpPr>
            <p:cNvPr id="5" name="CuadroTexto 4"/>
            <p:cNvSpPr txBox="1"/>
            <p:nvPr/>
          </p:nvSpPr>
          <p:spPr>
            <a:xfrm>
              <a:off x="4622800" y="6297599"/>
              <a:ext cx="2018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i="1" dirty="0" smtClean="0"/>
                <a:t>G. Jaramillo, 2015</a:t>
              </a:r>
              <a:r>
                <a:rPr lang="es-ES" i="1" dirty="0" smtClean="0"/>
                <a:t>.</a:t>
              </a:r>
              <a:endParaRPr lang="es-ES" i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692399" y="6328377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i="1" dirty="0" smtClean="0"/>
                <a:t>Estudio realizado por:</a:t>
              </a:r>
              <a:endParaRPr lang="es-ES" sz="1400" i="1" dirty="0"/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8327707" y="728135"/>
            <a:ext cx="65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Parcela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8398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0" y="1249073"/>
            <a:ext cx="8229600" cy="1252728"/>
          </a:xfrm>
        </p:spPr>
        <p:txBody>
          <a:bodyPr>
            <a:normAutofit/>
          </a:bodyPr>
          <a:lstStyle/>
          <a:p>
            <a:r>
              <a:rPr lang="es-ES" sz="2000" i="1" dirty="0" smtClean="0">
                <a:solidFill>
                  <a:srgbClr val="3366FF"/>
                </a:solidFill>
              </a:rPr>
              <a:t>Desarrollo de </a:t>
            </a:r>
            <a:r>
              <a:rPr lang="es-ES" sz="2000" b="1" i="1" dirty="0" err="1" smtClean="0">
                <a:solidFill>
                  <a:srgbClr val="3366FF"/>
                </a:solidFill>
              </a:rPr>
              <a:t>Mycosphaerella</a:t>
            </a:r>
            <a:r>
              <a:rPr lang="es-ES" sz="2000" b="1" i="1" dirty="0" smtClean="0">
                <a:solidFill>
                  <a:srgbClr val="3366FF"/>
                </a:solidFill>
              </a:rPr>
              <a:t> </a:t>
            </a:r>
            <a:r>
              <a:rPr lang="es-ES" sz="2000" b="1" i="1" dirty="0" err="1" smtClean="0">
                <a:solidFill>
                  <a:srgbClr val="3366FF"/>
                </a:solidFill>
              </a:rPr>
              <a:t>fijiensis</a:t>
            </a:r>
            <a:r>
              <a:rPr lang="es-ES" sz="2000" i="1" dirty="0" smtClean="0">
                <a:solidFill>
                  <a:srgbClr val="3366FF"/>
                </a:solidFill>
              </a:rPr>
              <a:t/>
            </a:r>
            <a:br>
              <a:rPr lang="es-ES" sz="2000" i="1" dirty="0" smtClean="0">
                <a:solidFill>
                  <a:srgbClr val="3366FF"/>
                </a:solidFill>
              </a:rPr>
            </a:br>
            <a:r>
              <a:rPr lang="es-ES" sz="2000" i="1" dirty="0" smtClean="0">
                <a:solidFill>
                  <a:srgbClr val="3366FF"/>
                </a:solidFill>
              </a:rPr>
              <a:t>bajo el efecto de fungicidas </a:t>
            </a:r>
            <a:r>
              <a:rPr lang="es-ES" sz="2000" i="1" dirty="0" err="1" smtClean="0">
                <a:solidFill>
                  <a:srgbClr val="3366FF"/>
                </a:solidFill>
              </a:rPr>
              <a:t>protectantes</a:t>
            </a:r>
            <a:endParaRPr lang="es-ES" sz="2000" i="1" dirty="0">
              <a:solidFill>
                <a:srgbClr val="3366FF"/>
              </a:solidFill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1219185" y="2074324"/>
            <a:ext cx="6866699" cy="3600260"/>
            <a:chOff x="1303850" y="1871128"/>
            <a:chExt cx="6866699" cy="3600260"/>
          </a:xfrm>
        </p:grpSpPr>
        <p:pic>
          <p:nvPicPr>
            <p:cNvPr id="4" name="Imagen 3"/>
            <p:cNvPicPr/>
            <p:nvPr/>
          </p:nvPicPr>
          <p:blipFill rotWithShape="1">
            <a:blip r:embed="rId2"/>
            <a:srcRect l="50000" t="50000" r="24950"/>
            <a:stretch/>
          </p:blipFill>
          <p:spPr bwMode="auto">
            <a:xfrm>
              <a:off x="1303850" y="1871128"/>
              <a:ext cx="1603735" cy="2519997"/>
            </a:xfrm>
            <a:prstGeom prst="rect">
              <a:avLst/>
            </a:prstGeom>
            <a:noFill/>
          </p:spPr>
        </p:pic>
        <p:pic>
          <p:nvPicPr>
            <p:cNvPr id="5" name="Imagen 4"/>
            <p:cNvPicPr/>
            <p:nvPr/>
          </p:nvPicPr>
          <p:blipFill rotWithShape="1">
            <a:blip r:embed="rId3"/>
            <a:srcRect l="50000" t="50000" r="24650"/>
            <a:stretch/>
          </p:blipFill>
          <p:spPr bwMode="auto">
            <a:xfrm>
              <a:off x="3019333" y="1871128"/>
              <a:ext cx="1621130" cy="2519997"/>
            </a:xfrm>
            <a:prstGeom prst="rect">
              <a:avLst/>
            </a:prstGeom>
            <a:noFill/>
          </p:spPr>
        </p:pic>
        <p:sp>
          <p:nvSpPr>
            <p:cNvPr id="6" name="CuadroTexto 5"/>
            <p:cNvSpPr txBox="1"/>
            <p:nvPr/>
          </p:nvSpPr>
          <p:spPr>
            <a:xfrm>
              <a:off x="1586662" y="4686558"/>
              <a:ext cx="10381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smtClean="0"/>
                <a:t>Testigo</a:t>
              </a:r>
            </a:p>
            <a:p>
              <a:pPr algn="ctr"/>
              <a:r>
                <a:rPr lang="es-ES" dirty="0"/>
                <a:t>s</a:t>
              </a:r>
              <a:r>
                <a:rPr lang="es-ES" dirty="0" smtClean="0"/>
                <a:t>in tratar</a:t>
              </a:r>
              <a:endParaRPr lang="es-ES" dirty="0"/>
            </a:p>
          </p:txBody>
        </p:sp>
        <p:pic>
          <p:nvPicPr>
            <p:cNvPr id="8" name="Imagen 7"/>
            <p:cNvPicPr/>
            <p:nvPr/>
          </p:nvPicPr>
          <p:blipFill rotWithShape="1">
            <a:blip r:embed="rId4"/>
            <a:srcRect l="50000" t="50000" r="24011"/>
            <a:stretch/>
          </p:blipFill>
          <p:spPr bwMode="auto">
            <a:xfrm>
              <a:off x="4691262" y="1871128"/>
              <a:ext cx="1655924" cy="2519997"/>
            </a:xfrm>
            <a:prstGeom prst="rect">
              <a:avLst/>
            </a:prstGeom>
            <a:noFill/>
          </p:spPr>
        </p:pic>
        <p:sp>
          <p:nvSpPr>
            <p:cNvPr id="9" name="CuadroTexto 8"/>
            <p:cNvSpPr txBox="1"/>
            <p:nvPr/>
          </p:nvSpPr>
          <p:spPr>
            <a:xfrm>
              <a:off x="3115600" y="4825057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 smtClean="0"/>
                <a:t>MusaCare</a:t>
              </a:r>
              <a:r>
                <a:rPr lang="es-ES" dirty="0" smtClean="0"/>
                <a:t> CP</a:t>
              </a:r>
              <a:endParaRPr lang="es-ES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869046" y="4825057"/>
              <a:ext cx="13003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 smtClean="0"/>
                <a:t>Dithane</a:t>
              </a:r>
              <a:r>
                <a:rPr lang="es-ES" dirty="0" smtClean="0"/>
                <a:t> MB</a:t>
              </a:r>
            </a:p>
            <a:p>
              <a:pPr algn="ctr"/>
              <a:r>
                <a:rPr lang="es-ES" dirty="0" smtClean="0"/>
                <a:t>(</a:t>
              </a:r>
              <a:r>
                <a:rPr lang="es-ES" dirty="0" err="1" smtClean="0"/>
                <a:t>mancozeb</a:t>
              </a:r>
              <a:r>
                <a:rPr lang="es-ES" dirty="0" smtClean="0"/>
                <a:t>)</a:t>
              </a:r>
              <a:endParaRPr lang="es-ES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6648096" y="4825057"/>
              <a:ext cx="13889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smtClean="0"/>
                <a:t>Bravo</a:t>
              </a:r>
            </a:p>
            <a:p>
              <a:pPr algn="ctr"/>
              <a:r>
                <a:rPr lang="es-ES" dirty="0" smtClean="0"/>
                <a:t>(</a:t>
              </a:r>
              <a:r>
                <a:rPr lang="es-ES" dirty="0" err="1" smtClean="0"/>
                <a:t>clorotalonil</a:t>
              </a:r>
              <a:r>
                <a:rPr lang="es-ES" dirty="0" smtClean="0"/>
                <a:t>)</a:t>
              </a:r>
              <a:endParaRPr lang="es-ES" dirty="0"/>
            </a:p>
          </p:txBody>
        </p:sp>
        <p:pic>
          <p:nvPicPr>
            <p:cNvPr id="12" name="Imagen 11"/>
            <p:cNvPicPr/>
            <p:nvPr/>
          </p:nvPicPr>
          <p:blipFill rotWithShape="1">
            <a:blip r:embed="rId5"/>
            <a:srcRect l="50000" t="50000" r="24232"/>
            <a:stretch/>
          </p:blipFill>
          <p:spPr bwMode="auto">
            <a:xfrm>
              <a:off x="6514626" y="1920882"/>
              <a:ext cx="1655923" cy="2519997"/>
            </a:xfrm>
            <a:prstGeom prst="rect">
              <a:avLst/>
            </a:prstGeom>
            <a:noFill/>
          </p:spPr>
        </p:pic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000" y="15909"/>
            <a:ext cx="960000" cy="720000"/>
          </a:xfrm>
          <a:prstGeom prst="rect">
            <a:avLst/>
          </a:prstGeom>
        </p:spPr>
      </p:pic>
      <p:sp>
        <p:nvSpPr>
          <p:cNvPr id="18" name="Título 3"/>
          <p:cNvSpPr txBox="1">
            <a:spLocks/>
          </p:cNvSpPr>
          <p:nvPr/>
        </p:nvSpPr>
        <p:spPr>
          <a:xfrm>
            <a:off x="390001" y="118003"/>
            <a:ext cx="8516937" cy="12525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actúa como </a:t>
            </a:r>
            <a:r>
              <a:rPr lang="es-ES" sz="3200" b="1" i="1" dirty="0" err="1" smtClean="0">
                <a:solidFill>
                  <a:srgbClr val="0000FF"/>
                </a:solidFill>
              </a:rPr>
              <a:t>protectante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grpSp>
        <p:nvGrpSpPr>
          <p:cNvPr id="19" name="Agrupar 18"/>
          <p:cNvGrpSpPr/>
          <p:nvPr/>
        </p:nvGrpSpPr>
        <p:grpSpPr>
          <a:xfrm>
            <a:off x="2658533" y="6297599"/>
            <a:ext cx="3949115" cy="369332"/>
            <a:chOff x="2692399" y="6297599"/>
            <a:chExt cx="3949115" cy="369332"/>
          </a:xfrm>
        </p:grpSpPr>
        <p:sp>
          <p:nvSpPr>
            <p:cNvPr id="20" name="CuadroTexto 19"/>
            <p:cNvSpPr txBox="1"/>
            <p:nvPr/>
          </p:nvSpPr>
          <p:spPr>
            <a:xfrm>
              <a:off x="4622800" y="6297599"/>
              <a:ext cx="2018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i="1" dirty="0" smtClean="0"/>
                <a:t>G. Jaramillo, 2015</a:t>
              </a:r>
              <a:r>
                <a:rPr lang="es-ES" i="1" dirty="0" smtClean="0"/>
                <a:t>.</a:t>
              </a:r>
              <a:endParaRPr lang="es-ES" i="1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2692399" y="6328377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i="1" dirty="0" smtClean="0"/>
                <a:t>Estudio realizado por:</a:t>
              </a:r>
              <a:endParaRPr lang="es-ES" sz="1400" i="1" dirty="0"/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8310774" y="728135"/>
            <a:ext cx="65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Parcela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42525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4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000" y="15909"/>
            <a:ext cx="960000" cy="720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520266" y="4470401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229600" y="4707468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417733" y="509693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0" name="Título 3"/>
          <p:cNvSpPr>
            <a:spLocks noGrp="1"/>
          </p:cNvSpPr>
          <p:nvPr>
            <p:ph type="title" idx="4294967295"/>
          </p:nvPr>
        </p:nvSpPr>
        <p:spPr>
          <a:xfrm>
            <a:off x="390001" y="118003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actúa como </a:t>
            </a:r>
            <a:r>
              <a:rPr lang="es-ES" sz="3200" b="1" i="1" dirty="0" err="1" smtClean="0">
                <a:solidFill>
                  <a:srgbClr val="0000FF"/>
                </a:solidFill>
              </a:rPr>
              <a:t>protectante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2658533" y="6297599"/>
            <a:ext cx="3949115" cy="369332"/>
            <a:chOff x="2692399" y="6297599"/>
            <a:chExt cx="3949115" cy="369332"/>
          </a:xfrm>
        </p:grpSpPr>
        <p:sp>
          <p:nvSpPr>
            <p:cNvPr id="5" name="CuadroTexto 4"/>
            <p:cNvSpPr txBox="1"/>
            <p:nvPr/>
          </p:nvSpPr>
          <p:spPr>
            <a:xfrm>
              <a:off x="4622800" y="6297599"/>
              <a:ext cx="2018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i="1" dirty="0" smtClean="0"/>
                <a:t>G. Jaramillo, 2016</a:t>
              </a:r>
              <a:r>
                <a:rPr lang="es-ES" i="1" dirty="0" smtClean="0"/>
                <a:t>.</a:t>
              </a:r>
              <a:endParaRPr lang="es-ES" i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692399" y="6328377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i="1" dirty="0" smtClean="0"/>
                <a:t>Estudio realizado por:</a:t>
              </a:r>
              <a:endParaRPr lang="es-ES" sz="1400" i="1" dirty="0"/>
            </a:p>
          </p:txBody>
        </p:sp>
      </p:grpSp>
      <p:graphicFrame>
        <p:nvGraphicFramePr>
          <p:cNvPr id="21" name="2 Gráfico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851587"/>
              </p:ext>
            </p:extLst>
          </p:nvPr>
        </p:nvGraphicFramePr>
        <p:xfrm>
          <a:off x="613833" y="1456848"/>
          <a:ext cx="8017933" cy="3976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8310774" y="728135"/>
            <a:ext cx="65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Parcela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5150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6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9795" y="931315"/>
            <a:ext cx="9144000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b="1" dirty="0" err="1" smtClean="0">
                <a:solidFill>
                  <a:srgbClr val="000000"/>
                </a:solidFill>
              </a:rPr>
              <a:t>Estado</a:t>
            </a:r>
            <a:r>
              <a:rPr lang="nl-NL" sz="1800" b="1" dirty="0" smtClean="0">
                <a:solidFill>
                  <a:srgbClr val="000000"/>
                </a:solidFill>
              </a:rPr>
              <a:t> de </a:t>
            </a:r>
            <a:r>
              <a:rPr lang="nl-NL" sz="1800" b="1" dirty="0" err="1" smtClean="0">
                <a:solidFill>
                  <a:srgbClr val="000000"/>
                </a:solidFill>
              </a:rPr>
              <a:t>Evolución</a:t>
            </a:r>
            <a:r>
              <a:rPr lang="nl-NL" sz="1800" b="1" dirty="0" smtClean="0">
                <a:solidFill>
                  <a:srgbClr val="000000"/>
                </a:solidFill>
              </a:rPr>
              <a:t> – </a:t>
            </a:r>
            <a:r>
              <a:rPr lang="nl-NL" sz="1800" b="1" dirty="0" err="1" smtClean="0">
                <a:solidFill>
                  <a:srgbClr val="000000"/>
                </a:solidFill>
              </a:rPr>
              <a:t>Hoja</a:t>
            </a:r>
            <a:r>
              <a:rPr lang="nl-NL" sz="1800" b="1" dirty="0" smtClean="0">
                <a:solidFill>
                  <a:srgbClr val="000000"/>
                </a:solidFill>
              </a:rPr>
              <a:t> V</a:t>
            </a:r>
          </a:p>
          <a:p>
            <a:r>
              <a:rPr lang="nl-NL" sz="1800" b="1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Finca</a:t>
            </a:r>
            <a:r>
              <a:rPr lang="nl-NL" sz="1800" b="1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nl-NL" sz="1800" b="1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Clementina</a:t>
            </a:r>
            <a:r>
              <a:rPr lang="nl-NL" sz="1800" b="1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, Los </a:t>
            </a:r>
            <a:r>
              <a:rPr lang="nl-NL" sz="1800" b="1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Ríos</a:t>
            </a:r>
            <a:r>
              <a:rPr lang="nl-NL" sz="1800" b="1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, Ecuador</a:t>
            </a:r>
          </a:p>
          <a:p>
            <a:r>
              <a:rPr lang="nl-NL" sz="1800" b="1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Época</a:t>
            </a:r>
            <a:r>
              <a:rPr lang="nl-NL" sz="1800" b="1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nl-NL" sz="1800" b="1" i="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Seca</a:t>
            </a:r>
            <a:r>
              <a:rPr lang="nl-NL" sz="1800" b="1" i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, 2013</a:t>
            </a:r>
            <a:endParaRPr lang="nl-NL" sz="1800" b="1" i="1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grpSp>
        <p:nvGrpSpPr>
          <p:cNvPr id="3" name="Agrupar 2"/>
          <p:cNvGrpSpPr/>
          <p:nvPr/>
        </p:nvGrpSpPr>
        <p:grpSpPr>
          <a:xfrm>
            <a:off x="3176407" y="6125748"/>
            <a:ext cx="2905426" cy="539999"/>
            <a:chOff x="3057876" y="6125748"/>
            <a:chExt cx="2905426" cy="539999"/>
          </a:xfrm>
        </p:grpSpPr>
        <p:pic>
          <p:nvPicPr>
            <p:cNvPr id="15" name="Picture 2" descr="W:\Marketing &amp; Sales\Promotion\Photos-iconen\Logo Ceradis ok-CMYK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527" y="6125748"/>
              <a:ext cx="1171775" cy="539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17 CuadroTexto"/>
            <p:cNvSpPr txBox="1"/>
            <p:nvPr/>
          </p:nvSpPr>
          <p:spPr>
            <a:xfrm>
              <a:off x="3057876" y="6241859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i="1" dirty="0" smtClean="0"/>
                <a:t>Estudio realizado por: </a:t>
              </a:r>
              <a:endParaRPr lang="es-CO" sz="1400" i="1" dirty="0"/>
            </a:p>
          </p:txBody>
        </p:sp>
      </p:grpSp>
      <p:graphicFrame>
        <p:nvGraphicFramePr>
          <p:cNvPr id="9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46527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2925" y="58935"/>
            <a:ext cx="719995" cy="719995"/>
          </a:xfrm>
          <a:prstGeom prst="rect">
            <a:avLst/>
          </a:prstGeom>
        </p:spPr>
      </p:pic>
      <p:sp>
        <p:nvSpPr>
          <p:cNvPr id="11" name="Título 3"/>
          <p:cNvSpPr>
            <a:spLocks noGrp="1"/>
          </p:cNvSpPr>
          <p:nvPr>
            <p:ph type="title" idx="4294967295"/>
          </p:nvPr>
        </p:nvSpPr>
        <p:spPr>
          <a:xfrm>
            <a:off x="390001" y="118003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funciona en la época seca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073712" y="762001"/>
            <a:ext cx="1135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/>
              <a:t>SemiComercial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3480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113020"/>
            <a:ext cx="9144000" cy="1178560"/>
          </a:xfrm>
          <a:custGeom>
            <a:avLst/>
            <a:gdLst/>
            <a:ahLst/>
            <a:cxnLst/>
            <a:rect l="l" t="t" r="r" b="b"/>
            <a:pathLst>
              <a:path w="9144000" h="1178560">
                <a:moveTo>
                  <a:pt x="9139555" y="0"/>
                </a:moveTo>
                <a:lnTo>
                  <a:pt x="0" y="0"/>
                </a:lnTo>
                <a:lnTo>
                  <a:pt x="0" y="941260"/>
                </a:lnTo>
                <a:lnTo>
                  <a:pt x="53552" y="964996"/>
                </a:lnTo>
                <a:lnTo>
                  <a:pt x="165112" y="1004544"/>
                </a:lnTo>
                <a:lnTo>
                  <a:pt x="216433" y="1020368"/>
                </a:lnTo>
                <a:lnTo>
                  <a:pt x="343623" y="1053985"/>
                </a:lnTo>
                <a:lnTo>
                  <a:pt x="417258" y="1071778"/>
                </a:lnTo>
                <a:lnTo>
                  <a:pt x="502043" y="1087602"/>
                </a:lnTo>
                <a:lnTo>
                  <a:pt x="591299" y="1105395"/>
                </a:lnTo>
                <a:lnTo>
                  <a:pt x="691718" y="1121219"/>
                </a:lnTo>
                <a:lnTo>
                  <a:pt x="798817" y="1135049"/>
                </a:lnTo>
                <a:lnTo>
                  <a:pt x="917079" y="1148892"/>
                </a:lnTo>
                <a:lnTo>
                  <a:pt x="1175918" y="1168666"/>
                </a:lnTo>
                <a:lnTo>
                  <a:pt x="1318768" y="1174610"/>
                </a:lnTo>
                <a:lnTo>
                  <a:pt x="1470406" y="1178559"/>
                </a:lnTo>
                <a:lnTo>
                  <a:pt x="1631061" y="1178559"/>
                </a:lnTo>
                <a:lnTo>
                  <a:pt x="1802892" y="1176578"/>
                </a:lnTo>
                <a:lnTo>
                  <a:pt x="2173351" y="1158786"/>
                </a:lnTo>
                <a:lnTo>
                  <a:pt x="2371852" y="1142961"/>
                </a:lnTo>
                <a:lnTo>
                  <a:pt x="2581656" y="1123187"/>
                </a:lnTo>
                <a:lnTo>
                  <a:pt x="2802509" y="1097483"/>
                </a:lnTo>
                <a:lnTo>
                  <a:pt x="3032379" y="1067828"/>
                </a:lnTo>
                <a:lnTo>
                  <a:pt x="3273425" y="1032230"/>
                </a:lnTo>
                <a:lnTo>
                  <a:pt x="3788791" y="941260"/>
                </a:lnTo>
                <a:lnTo>
                  <a:pt x="4335526" y="828547"/>
                </a:lnTo>
                <a:lnTo>
                  <a:pt x="5096383" y="684199"/>
                </a:lnTo>
                <a:lnTo>
                  <a:pt x="5558282" y="607072"/>
                </a:lnTo>
                <a:lnTo>
                  <a:pt x="5774690" y="573455"/>
                </a:lnTo>
                <a:lnTo>
                  <a:pt x="5984494" y="543801"/>
                </a:lnTo>
                <a:lnTo>
                  <a:pt x="6185281" y="518096"/>
                </a:lnTo>
                <a:lnTo>
                  <a:pt x="6562344" y="476567"/>
                </a:lnTo>
                <a:lnTo>
                  <a:pt x="6912609" y="446912"/>
                </a:lnTo>
                <a:lnTo>
                  <a:pt x="7075551" y="437006"/>
                </a:lnTo>
                <a:lnTo>
                  <a:pt x="7231760" y="431037"/>
                </a:lnTo>
                <a:lnTo>
                  <a:pt x="7383526" y="427100"/>
                </a:lnTo>
                <a:lnTo>
                  <a:pt x="7528559" y="425195"/>
                </a:lnTo>
                <a:lnTo>
                  <a:pt x="9144000" y="425195"/>
                </a:lnTo>
                <a:lnTo>
                  <a:pt x="9144000" y="5968"/>
                </a:lnTo>
                <a:lnTo>
                  <a:pt x="9139555" y="0"/>
                </a:lnTo>
                <a:close/>
              </a:path>
              <a:path w="9144000" h="1178560">
                <a:moveTo>
                  <a:pt x="9144000" y="425195"/>
                </a:moveTo>
                <a:lnTo>
                  <a:pt x="7666863" y="425195"/>
                </a:lnTo>
                <a:lnTo>
                  <a:pt x="7800721" y="429132"/>
                </a:lnTo>
                <a:lnTo>
                  <a:pt x="8050657" y="444880"/>
                </a:lnTo>
                <a:lnTo>
                  <a:pt x="8282685" y="468629"/>
                </a:lnTo>
                <a:lnTo>
                  <a:pt x="8392033" y="484479"/>
                </a:lnTo>
                <a:lnTo>
                  <a:pt x="8597265" y="520064"/>
                </a:lnTo>
                <a:lnTo>
                  <a:pt x="8695563" y="541820"/>
                </a:lnTo>
                <a:lnTo>
                  <a:pt x="8880729" y="589279"/>
                </a:lnTo>
                <a:lnTo>
                  <a:pt x="8970010" y="614984"/>
                </a:lnTo>
                <a:lnTo>
                  <a:pt x="9054719" y="642670"/>
                </a:lnTo>
                <a:lnTo>
                  <a:pt x="9139555" y="672337"/>
                </a:lnTo>
                <a:lnTo>
                  <a:pt x="9144000" y="674306"/>
                </a:lnTo>
                <a:lnTo>
                  <a:pt x="9144000" y="425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04480" y="4412030"/>
            <a:ext cx="878878" cy="666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847839"/>
            <a:ext cx="9144000" cy="10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151120"/>
            <a:ext cx="9144000" cy="1706880"/>
          </a:xfrm>
          <a:custGeom>
            <a:avLst/>
            <a:gdLst/>
            <a:ahLst/>
            <a:cxnLst/>
            <a:rect l="l" t="t" r="r" b="b"/>
            <a:pathLst>
              <a:path w="9144000" h="1706879">
                <a:moveTo>
                  <a:pt x="8997315" y="0"/>
                </a:moveTo>
                <a:lnTo>
                  <a:pt x="146685" y="0"/>
                </a:lnTo>
                <a:lnTo>
                  <a:pt x="100322" y="7476"/>
                </a:lnTo>
                <a:lnTo>
                  <a:pt x="60055" y="28297"/>
                </a:lnTo>
                <a:lnTo>
                  <a:pt x="28302" y="60048"/>
                </a:lnTo>
                <a:lnTo>
                  <a:pt x="7478" y="100315"/>
                </a:lnTo>
                <a:lnTo>
                  <a:pt x="0" y="146684"/>
                </a:lnTo>
                <a:lnTo>
                  <a:pt x="0" y="1560194"/>
                </a:lnTo>
                <a:lnTo>
                  <a:pt x="7478" y="1606557"/>
                </a:lnTo>
                <a:lnTo>
                  <a:pt x="28302" y="1646824"/>
                </a:lnTo>
                <a:lnTo>
                  <a:pt x="60055" y="1678577"/>
                </a:lnTo>
                <a:lnTo>
                  <a:pt x="100322" y="1699401"/>
                </a:lnTo>
                <a:lnTo>
                  <a:pt x="146685" y="1706879"/>
                </a:lnTo>
                <a:lnTo>
                  <a:pt x="8997315" y="1706879"/>
                </a:lnTo>
                <a:lnTo>
                  <a:pt x="9043684" y="1699401"/>
                </a:lnTo>
                <a:lnTo>
                  <a:pt x="9083951" y="1678577"/>
                </a:lnTo>
                <a:lnTo>
                  <a:pt x="9115702" y="1646824"/>
                </a:lnTo>
                <a:lnTo>
                  <a:pt x="9136523" y="1606557"/>
                </a:lnTo>
                <a:lnTo>
                  <a:pt x="9144000" y="1560194"/>
                </a:lnTo>
                <a:lnTo>
                  <a:pt x="9144000" y="146684"/>
                </a:lnTo>
                <a:lnTo>
                  <a:pt x="9136523" y="100315"/>
                </a:lnTo>
                <a:lnTo>
                  <a:pt x="9115702" y="60048"/>
                </a:lnTo>
                <a:lnTo>
                  <a:pt x="9083951" y="28297"/>
                </a:lnTo>
                <a:lnTo>
                  <a:pt x="9043684" y="7476"/>
                </a:lnTo>
                <a:lnTo>
                  <a:pt x="899731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151120"/>
            <a:ext cx="9144000" cy="1706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90469" y="2414015"/>
            <a:ext cx="5682615" cy="2077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600" spc="-5" dirty="0">
                <a:solidFill>
                  <a:srgbClr val="005390"/>
                </a:solidFill>
                <a:latin typeface="Calibri"/>
                <a:cs typeface="Calibri"/>
              </a:rPr>
              <a:t>Fundada </a:t>
            </a:r>
            <a:r>
              <a:rPr sz="1600" dirty="0">
                <a:solidFill>
                  <a:srgbClr val="005390"/>
                </a:solidFill>
                <a:latin typeface="Calibri"/>
                <a:cs typeface="Calibri"/>
              </a:rPr>
              <a:t>en 2005,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como </a:t>
            </a:r>
            <a:r>
              <a:rPr sz="1600" spc="-5" dirty="0">
                <a:solidFill>
                  <a:srgbClr val="005390"/>
                </a:solidFill>
                <a:latin typeface="Calibri"/>
                <a:cs typeface="Calibri"/>
              </a:rPr>
              <a:t>un spin-off de </a:t>
            </a:r>
            <a:r>
              <a:rPr sz="1600" spc="-15" dirty="0">
                <a:solidFill>
                  <a:srgbClr val="005390"/>
                </a:solidFill>
                <a:latin typeface="Calibri"/>
                <a:cs typeface="Calibri"/>
              </a:rPr>
              <a:t>Wageningen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University </a:t>
            </a:r>
            <a:r>
              <a:rPr sz="1600" dirty="0">
                <a:solidFill>
                  <a:srgbClr val="005390"/>
                </a:solidFill>
                <a:latin typeface="Calibri"/>
                <a:cs typeface="Calibri"/>
              </a:rPr>
              <a:t>&amp; 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Research </a:t>
            </a:r>
            <a:r>
              <a:rPr sz="1600" spc="-5" dirty="0">
                <a:solidFill>
                  <a:srgbClr val="005390"/>
                </a:solidFill>
                <a:latin typeface="Calibri"/>
                <a:cs typeface="Calibri"/>
              </a:rPr>
              <a:t>Centre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(WUR), con </a:t>
            </a:r>
            <a:r>
              <a:rPr sz="1600" dirty="0">
                <a:solidFill>
                  <a:srgbClr val="005390"/>
                </a:solidFill>
                <a:latin typeface="Calibri"/>
                <a:cs typeface="Calibri"/>
              </a:rPr>
              <a:t>quien </a:t>
            </a:r>
            <a:r>
              <a:rPr sz="1600" spc="-5" dirty="0">
                <a:solidFill>
                  <a:srgbClr val="005390"/>
                </a:solidFill>
                <a:latin typeface="Calibri"/>
                <a:cs typeface="Calibri"/>
              </a:rPr>
              <a:t>mantiene una estrecha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relación.  Desarrolla </a:t>
            </a:r>
            <a:r>
              <a:rPr sz="1600" dirty="0">
                <a:solidFill>
                  <a:srgbClr val="005390"/>
                </a:solidFill>
                <a:latin typeface="Calibri"/>
                <a:cs typeface="Calibri"/>
              </a:rPr>
              <a:t>y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comercializa </a:t>
            </a:r>
            <a:r>
              <a:rPr sz="1600" spc="-5" dirty="0">
                <a:solidFill>
                  <a:srgbClr val="005390"/>
                </a:solidFill>
                <a:latin typeface="Calibri"/>
                <a:cs typeface="Calibri"/>
              </a:rPr>
              <a:t>soluciones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innovadoras </a:t>
            </a:r>
            <a:r>
              <a:rPr sz="1600" dirty="0">
                <a:solidFill>
                  <a:srgbClr val="005390"/>
                </a:solidFill>
                <a:latin typeface="Calibri"/>
                <a:cs typeface="Calibri"/>
              </a:rPr>
              <a:t>y </a:t>
            </a:r>
            <a:r>
              <a:rPr sz="1600" spc="-5" dirty="0">
                <a:solidFill>
                  <a:srgbClr val="005390"/>
                </a:solidFill>
                <a:latin typeface="Calibri"/>
                <a:cs typeface="Calibri"/>
              </a:rPr>
              <a:t>respetuosas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con  </a:t>
            </a:r>
            <a:r>
              <a:rPr sz="1600" dirty="0">
                <a:solidFill>
                  <a:srgbClr val="005390"/>
                </a:solidFill>
                <a:latin typeface="Calibri"/>
                <a:cs typeface="Calibri"/>
              </a:rPr>
              <a:t>el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ambiente, </a:t>
            </a:r>
            <a:r>
              <a:rPr sz="1600" spc="-15" dirty="0">
                <a:solidFill>
                  <a:srgbClr val="005390"/>
                </a:solidFill>
                <a:latin typeface="Calibri"/>
                <a:cs typeface="Calibri"/>
              </a:rPr>
              <a:t>para </a:t>
            </a:r>
            <a:r>
              <a:rPr sz="1600" spc="-5" dirty="0">
                <a:solidFill>
                  <a:srgbClr val="005390"/>
                </a:solidFill>
                <a:latin typeface="Calibri"/>
                <a:cs typeface="Calibri"/>
              </a:rPr>
              <a:t>la nutrición </a:t>
            </a:r>
            <a:r>
              <a:rPr sz="1600" dirty="0">
                <a:solidFill>
                  <a:srgbClr val="005390"/>
                </a:solidFill>
                <a:latin typeface="Calibri"/>
                <a:cs typeface="Calibri"/>
              </a:rPr>
              <a:t>y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protección </a:t>
            </a:r>
            <a:r>
              <a:rPr sz="1600" spc="-5" dirty="0">
                <a:solidFill>
                  <a:srgbClr val="005390"/>
                </a:solidFill>
                <a:latin typeface="Calibri"/>
                <a:cs typeface="Calibri"/>
              </a:rPr>
              <a:t>de</a:t>
            </a:r>
            <a:r>
              <a:rPr sz="1600" spc="75" dirty="0">
                <a:solidFill>
                  <a:srgbClr val="00539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cultivos.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600" spc="-10" dirty="0">
                <a:solidFill>
                  <a:srgbClr val="005390"/>
                </a:solidFill>
                <a:latin typeface="Calibri"/>
                <a:cs typeface="Calibri"/>
              </a:rPr>
              <a:t>Universidad  </a:t>
            </a:r>
            <a:r>
              <a:rPr sz="1600" dirty="0">
                <a:solidFill>
                  <a:srgbClr val="005390"/>
                </a:solidFill>
                <a:latin typeface="Calibri"/>
                <a:cs typeface="Calibri"/>
              </a:rPr>
              <a:t>Nº1  </a:t>
            </a:r>
            <a:r>
              <a:rPr sz="1600" spc="-5" dirty="0">
                <a:solidFill>
                  <a:srgbClr val="005390"/>
                </a:solidFill>
                <a:latin typeface="Calibri"/>
                <a:cs typeface="Calibri"/>
              </a:rPr>
              <a:t>del  </a:t>
            </a:r>
            <a:r>
              <a:rPr sz="1600" dirty="0">
                <a:solidFill>
                  <a:srgbClr val="005390"/>
                </a:solidFill>
                <a:latin typeface="Calibri"/>
                <a:cs typeface="Calibri"/>
              </a:rPr>
              <a:t>mundo  en  </a:t>
            </a:r>
            <a:r>
              <a:rPr sz="1600" spc="-5" dirty="0">
                <a:solidFill>
                  <a:srgbClr val="005390"/>
                </a:solidFill>
                <a:latin typeface="Calibri"/>
                <a:cs typeface="Calibri"/>
              </a:rPr>
              <a:t>Ciencias  Agrícolas  (</a:t>
            </a:r>
            <a:r>
              <a:rPr sz="1600" i="1" spc="-5" dirty="0">
                <a:solidFill>
                  <a:srgbClr val="005390"/>
                </a:solidFill>
                <a:latin typeface="Calibri"/>
                <a:cs typeface="Calibri"/>
              </a:rPr>
              <a:t>NTU  </a:t>
            </a:r>
            <a:r>
              <a:rPr sz="1600" i="1" spc="150" dirty="0">
                <a:solidFill>
                  <a:srgbClr val="005390"/>
                </a:solidFill>
                <a:latin typeface="Calibri"/>
                <a:cs typeface="Calibri"/>
              </a:rPr>
              <a:t> </a:t>
            </a:r>
            <a:r>
              <a:rPr sz="1600" i="1" spc="-5" dirty="0">
                <a:solidFill>
                  <a:srgbClr val="005390"/>
                </a:solidFill>
                <a:latin typeface="Calibri"/>
                <a:cs typeface="Calibri"/>
              </a:rPr>
              <a:t>Ranking</a:t>
            </a:r>
            <a:endParaRPr sz="16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600" i="1" spc="5" dirty="0">
                <a:solidFill>
                  <a:srgbClr val="005390"/>
                </a:solidFill>
                <a:latin typeface="Calibri"/>
                <a:cs typeface="Calibri"/>
              </a:rPr>
              <a:t>2013, </a:t>
            </a:r>
            <a:r>
              <a:rPr sz="1600" i="1" spc="-10" dirty="0">
                <a:solidFill>
                  <a:srgbClr val="005390"/>
                </a:solidFill>
                <a:latin typeface="Calibri"/>
                <a:cs typeface="Calibri"/>
              </a:rPr>
              <a:t>Categoría</a:t>
            </a:r>
            <a:r>
              <a:rPr sz="1600" i="1" spc="-40" dirty="0">
                <a:solidFill>
                  <a:srgbClr val="005390"/>
                </a:solidFill>
                <a:latin typeface="Calibri"/>
                <a:cs typeface="Calibri"/>
              </a:rPr>
              <a:t> </a:t>
            </a:r>
            <a:r>
              <a:rPr sz="1600" i="1" spc="-10" dirty="0" err="1">
                <a:solidFill>
                  <a:srgbClr val="005390"/>
                </a:solidFill>
                <a:latin typeface="Calibri"/>
                <a:cs typeface="Calibri"/>
              </a:rPr>
              <a:t>Agricultura</a:t>
            </a:r>
            <a:r>
              <a:rPr sz="1600" spc="-10" dirty="0" smtClean="0">
                <a:solidFill>
                  <a:srgbClr val="005390"/>
                </a:solidFill>
                <a:latin typeface="Calibri"/>
                <a:cs typeface="Calibri"/>
              </a:rPr>
              <a:t>).</a:t>
            </a:r>
            <a:endParaRPr lang="es-CO" sz="1600" spc="-10" dirty="0" smtClean="0">
              <a:solidFill>
                <a:srgbClr val="005390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endParaRPr lang="es-CO" sz="1600" spc="-10" dirty="0">
              <a:solidFill>
                <a:srgbClr val="00539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47010" y="5434329"/>
            <a:ext cx="5740400" cy="688340"/>
          </a:xfrm>
          <a:custGeom>
            <a:avLst/>
            <a:gdLst/>
            <a:ahLst/>
            <a:cxnLst/>
            <a:rect l="l" t="t" r="r" b="b"/>
            <a:pathLst>
              <a:path w="5740400" h="688339">
                <a:moveTo>
                  <a:pt x="0" y="618909"/>
                </a:moveTo>
                <a:lnTo>
                  <a:pt x="20065" y="622884"/>
                </a:lnTo>
                <a:lnTo>
                  <a:pt x="80390" y="632802"/>
                </a:lnTo>
                <a:lnTo>
                  <a:pt x="183006" y="646684"/>
                </a:lnTo>
                <a:lnTo>
                  <a:pt x="249935" y="654621"/>
                </a:lnTo>
                <a:lnTo>
                  <a:pt x="328040" y="662546"/>
                </a:lnTo>
                <a:lnTo>
                  <a:pt x="415163" y="668502"/>
                </a:lnTo>
                <a:lnTo>
                  <a:pt x="515619" y="674458"/>
                </a:lnTo>
                <a:lnTo>
                  <a:pt x="624966" y="680402"/>
                </a:lnTo>
                <a:lnTo>
                  <a:pt x="747649" y="684377"/>
                </a:lnTo>
                <a:lnTo>
                  <a:pt x="881634" y="686358"/>
                </a:lnTo>
                <a:lnTo>
                  <a:pt x="1026667" y="688340"/>
                </a:lnTo>
                <a:lnTo>
                  <a:pt x="1182877" y="686358"/>
                </a:lnTo>
                <a:lnTo>
                  <a:pt x="1350264" y="682383"/>
                </a:lnTo>
                <a:lnTo>
                  <a:pt x="1531112" y="674458"/>
                </a:lnTo>
                <a:lnTo>
                  <a:pt x="1723009" y="664540"/>
                </a:lnTo>
                <a:lnTo>
                  <a:pt x="1926081" y="648665"/>
                </a:lnTo>
                <a:lnTo>
                  <a:pt x="2142616" y="630809"/>
                </a:lnTo>
                <a:lnTo>
                  <a:pt x="2372487" y="608990"/>
                </a:lnTo>
                <a:lnTo>
                  <a:pt x="2613532" y="583209"/>
                </a:lnTo>
                <a:lnTo>
                  <a:pt x="2867914" y="551459"/>
                </a:lnTo>
                <a:lnTo>
                  <a:pt x="3133598" y="515759"/>
                </a:lnTo>
                <a:lnTo>
                  <a:pt x="3412490" y="474103"/>
                </a:lnTo>
                <a:lnTo>
                  <a:pt x="3704970" y="424510"/>
                </a:lnTo>
                <a:lnTo>
                  <a:pt x="4010660" y="370954"/>
                </a:lnTo>
                <a:lnTo>
                  <a:pt x="4329811" y="311442"/>
                </a:lnTo>
                <a:lnTo>
                  <a:pt x="4662423" y="243992"/>
                </a:lnTo>
                <a:lnTo>
                  <a:pt x="5008371" y="170599"/>
                </a:lnTo>
                <a:lnTo>
                  <a:pt x="5367655" y="89281"/>
                </a:lnTo>
                <a:lnTo>
                  <a:pt x="574039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65470" y="5556250"/>
            <a:ext cx="3472179" cy="579120"/>
          </a:xfrm>
          <a:custGeom>
            <a:avLst/>
            <a:gdLst/>
            <a:ahLst/>
            <a:cxnLst/>
            <a:rect l="l" t="t" r="r" b="b"/>
            <a:pathLst>
              <a:path w="3472179" h="579120">
                <a:moveTo>
                  <a:pt x="0" y="0"/>
                </a:moveTo>
                <a:lnTo>
                  <a:pt x="100456" y="23749"/>
                </a:lnTo>
                <a:lnTo>
                  <a:pt x="374903" y="85280"/>
                </a:lnTo>
                <a:lnTo>
                  <a:pt x="564514" y="126936"/>
                </a:lnTo>
                <a:lnTo>
                  <a:pt x="783208" y="172542"/>
                </a:lnTo>
                <a:lnTo>
                  <a:pt x="1026540" y="222122"/>
                </a:lnTo>
                <a:lnTo>
                  <a:pt x="1287526" y="275678"/>
                </a:lnTo>
                <a:lnTo>
                  <a:pt x="1564258" y="327240"/>
                </a:lnTo>
                <a:lnTo>
                  <a:pt x="1847723" y="378802"/>
                </a:lnTo>
                <a:lnTo>
                  <a:pt x="2137790" y="426402"/>
                </a:lnTo>
                <a:lnTo>
                  <a:pt x="2425573" y="472020"/>
                </a:lnTo>
                <a:lnTo>
                  <a:pt x="2568448" y="491858"/>
                </a:lnTo>
                <a:lnTo>
                  <a:pt x="2706751" y="511683"/>
                </a:lnTo>
                <a:lnTo>
                  <a:pt x="2845180" y="527558"/>
                </a:lnTo>
                <a:lnTo>
                  <a:pt x="2979038" y="543420"/>
                </a:lnTo>
                <a:lnTo>
                  <a:pt x="3110737" y="555320"/>
                </a:lnTo>
                <a:lnTo>
                  <a:pt x="3235705" y="565238"/>
                </a:lnTo>
                <a:lnTo>
                  <a:pt x="3356102" y="573176"/>
                </a:lnTo>
                <a:lnTo>
                  <a:pt x="3472179" y="57912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965700"/>
            <a:ext cx="9144000" cy="1181100"/>
          </a:xfrm>
          <a:custGeom>
            <a:avLst/>
            <a:gdLst/>
            <a:ahLst/>
            <a:cxnLst/>
            <a:rect l="l" t="t" r="r" b="b"/>
            <a:pathLst>
              <a:path w="9144000" h="1181100">
                <a:moveTo>
                  <a:pt x="9139555" y="0"/>
                </a:moveTo>
                <a:lnTo>
                  <a:pt x="0" y="0"/>
                </a:lnTo>
                <a:lnTo>
                  <a:pt x="0" y="943292"/>
                </a:lnTo>
                <a:lnTo>
                  <a:pt x="53552" y="967079"/>
                </a:lnTo>
                <a:lnTo>
                  <a:pt x="165112" y="1006703"/>
                </a:lnTo>
                <a:lnTo>
                  <a:pt x="216433" y="1022565"/>
                </a:lnTo>
                <a:lnTo>
                  <a:pt x="343623" y="1056246"/>
                </a:lnTo>
                <a:lnTo>
                  <a:pt x="417258" y="1074089"/>
                </a:lnTo>
                <a:lnTo>
                  <a:pt x="502043" y="1089939"/>
                </a:lnTo>
                <a:lnTo>
                  <a:pt x="591299" y="1107782"/>
                </a:lnTo>
                <a:lnTo>
                  <a:pt x="691718" y="1123632"/>
                </a:lnTo>
                <a:lnTo>
                  <a:pt x="798817" y="1137500"/>
                </a:lnTo>
                <a:lnTo>
                  <a:pt x="917079" y="1151369"/>
                </a:lnTo>
                <a:lnTo>
                  <a:pt x="1175918" y="1171194"/>
                </a:lnTo>
                <a:lnTo>
                  <a:pt x="1318768" y="1177137"/>
                </a:lnTo>
                <a:lnTo>
                  <a:pt x="1470406" y="1181100"/>
                </a:lnTo>
                <a:lnTo>
                  <a:pt x="1631061" y="1181100"/>
                </a:lnTo>
                <a:lnTo>
                  <a:pt x="1802892" y="1179118"/>
                </a:lnTo>
                <a:lnTo>
                  <a:pt x="2173351" y="1161288"/>
                </a:lnTo>
                <a:lnTo>
                  <a:pt x="2371852" y="1145425"/>
                </a:lnTo>
                <a:lnTo>
                  <a:pt x="2581656" y="1125613"/>
                </a:lnTo>
                <a:lnTo>
                  <a:pt x="2802509" y="1099845"/>
                </a:lnTo>
                <a:lnTo>
                  <a:pt x="3032379" y="1070127"/>
                </a:lnTo>
                <a:lnTo>
                  <a:pt x="3273425" y="1034453"/>
                </a:lnTo>
                <a:lnTo>
                  <a:pt x="3788791" y="943292"/>
                </a:lnTo>
                <a:lnTo>
                  <a:pt x="4335526" y="830338"/>
                </a:lnTo>
                <a:lnTo>
                  <a:pt x="5096383" y="685672"/>
                </a:lnTo>
                <a:lnTo>
                  <a:pt x="5558282" y="608330"/>
                </a:lnTo>
                <a:lnTo>
                  <a:pt x="5774690" y="574675"/>
                </a:lnTo>
                <a:lnTo>
                  <a:pt x="5984494" y="544957"/>
                </a:lnTo>
                <a:lnTo>
                  <a:pt x="6185281" y="519175"/>
                </a:lnTo>
                <a:lnTo>
                  <a:pt x="6562344" y="477647"/>
                </a:lnTo>
                <a:lnTo>
                  <a:pt x="6912609" y="447928"/>
                </a:lnTo>
                <a:lnTo>
                  <a:pt x="7075551" y="437896"/>
                </a:lnTo>
                <a:lnTo>
                  <a:pt x="7231760" y="432053"/>
                </a:lnTo>
                <a:lnTo>
                  <a:pt x="7383526" y="427990"/>
                </a:lnTo>
                <a:lnTo>
                  <a:pt x="7528559" y="426084"/>
                </a:lnTo>
                <a:lnTo>
                  <a:pt x="9144000" y="426084"/>
                </a:lnTo>
                <a:lnTo>
                  <a:pt x="9144000" y="5968"/>
                </a:lnTo>
                <a:lnTo>
                  <a:pt x="9139555" y="0"/>
                </a:lnTo>
                <a:close/>
              </a:path>
              <a:path w="9144000" h="1181100">
                <a:moveTo>
                  <a:pt x="9144000" y="426084"/>
                </a:moveTo>
                <a:lnTo>
                  <a:pt x="7666863" y="426084"/>
                </a:lnTo>
                <a:lnTo>
                  <a:pt x="7800721" y="430022"/>
                </a:lnTo>
                <a:lnTo>
                  <a:pt x="8050657" y="445897"/>
                </a:lnTo>
                <a:lnTo>
                  <a:pt x="8282685" y="469646"/>
                </a:lnTo>
                <a:lnTo>
                  <a:pt x="8392033" y="485521"/>
                </a:lnTo>
                <a:lnTo>
                  <a:pt x="8597265" y="521208"/>
                </a:lnTo>
                <a:lnTo>
                  <a:pt x="8695563" y="543052"/>
                </a:lnTo>
                <a:lnTo>
                  <a:pt x="8880729" y="590550"/>
                </a:lnTo>
                <a:lnTo>
                  <a:pt x="8970010" y="616331"/>
                </a:lnTo>
                <a:lnTo>
                  <a:pt x="9054719" y="644055"/>
                </a:lnTo>
                <a:lnTo>
                  <a:pt x="9139555" y="673785"/>
                </a:lnTo>
                <a:lnTo>
                  <a:pt x="9144000" y="675766"/>
                </a:lnTo>
                <a:lnTo>
                  <a:pt x="9144000" y="4260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6079" y="3042920"/>
            <a:ext cx="1473200" cy="728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74239" y="1811020"/>
            <a:ext cx="152400" cy="29921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17420" y="1831213"/>
            <a:ext cx="66548" cy="28802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69640" y="1244600"/>
            <a:ext cx="2204720" cy="965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894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933099"/>
              </p:ext>
            </p:extLst>
          </p:nvPr>
        </p:nvGraphicFramePr>
        <p:xfrm>
          <a:off x="508000" y="183726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453446" y="3965223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Volley</a:t>
            </a:r>
            <a:endParaRPr lang="es-ES" sz="12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355624" y="3965223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Impulse</a:t>
            </a:r>
            <a:endParaRPr lang="es-ES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373512" y="3979123"/>
            <a:ext cx="48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Tega</a:t>
            </a:r>
            <a:endParaRPr lang="es-ES" sz="1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15517" y="1147221"/>
            <a:ext cx="625688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b="1" dirty="0" err="1" smtClean="0">
                <a:latin typeface="Century Gothic" panose="020B0502020202020204" pitchFamily="34" charset="0"/>
              </a:rPr>
              <a:t>Hoja</a:t>
            </a:r>
            <a:r>
              <a:rPr lang="nl-NL" sz="1800" b="1" dirty="0" smtClean="0">
                <a:latin typeface="Century Gothic" panose="020B0502020202020204" pitchFamily="34" charset="0"/>
              </a:rPr>
              <a:t> </a:t>
            </a:r>
            <a:r>
              <a:rPr lang="nl-NL" sz="1800" b="1" dirty="0" err="1" smtClean="0">
                <a:latin typeface="Century Gothic" panose="020B0502020202020204" pitchFamily="34" charset="0"/>
              </a:rPr>
              <a:t>más</a:t>
            </a:r>
            <a:r>
              <a:rPr lang="nl-NL" sz="1800" b="1" dirty="0" smtClean="0">
                <a:latin typeface="Century Gothic" panose="020B0502020202020204" pitchFamily="34" charset="0"/>
              </a:rPr>
              <a:t> </a:t>
            </a:r>
            <a:r>
              <a:rPr lang="nl-NL" sz="1800" b="1" dirty="0" err="1" smtClean="0">
                <a:latin typeface="Century Gothic" panose="020B0502020202020204" pitchFamily="34" charset="0"/>
              </a:rPr>
              <a:t>jóven</a:t>
            </a:r>
            <a:r>
              <a:rPr lang="nl-NL" sz="1800" b="1" dirty="0" smtClean="0">
                <a:latin typeface="Century Gothic" panose="020B0502020202020204" pitchFamily="34" charset="0"/>
              </a:rPr>
              <a:t> libre de </a:t>
            </a:r>
            <a:r>
              <a:rPr lang="nl-NL" sz="1800" b="1" dirty="0" err="1" smtClean="0">
                <a:latin typeface="Century Gothic" panose="020B0502020202020204" pitchFamily="34" charset="0"/>
              </a:rPr>
              <a:t>estría</a:t>
            </a:r>
            <a:endParaRPr lang="nl-NL" sz="1800" b="1" dirty="0" smtClean="0">
              <a:latin typeface="Century Gothic" panose="020B0502020202020204" pitchFamily="34" charset="0"/>
            </a:endParaRPr>
          </a:p>
          <a:p>
            <a:r>
              <a:rPr lang="nl-NL" sz="1800" i="1" dirty="0" err="1" smtClean="0">
                <a:latin typeface="Century Gothic" panose="020B0502020202020204" pitchFamily="34" charset="0"/>
              </a:rPr>
              <a:t>Hacienda</a:t>
            </a:r>
            <a:r>
              <a:rPr lang="nl-NL" sz="1800" i="1" dirty="0" smtClean="0">
                <a:latin typeface="Century Gothic" panose="020B0502020202020204" pitchFamily="34" charset="0"/>
              </a:rPr>
              <a:t>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Jenni</a:t>
            </a:r>
            <a:r>
              <a:rPr lang="nl-NL" sz="1800" i="1" dirty="0" smtClean="0">
                <a:latin typeface="Century Gothic" panose="020B0502020202020204" pitchFamily="34" charset="0"/>
              </a:rPr>
              <a:t> Judith, Machala, Ecuador</a:t>
            </a:r>
          </a:p>
          <a:p>
            <a:r>
              <a:rPr lang="nl-NL" sz="1800" i="1" dirty="0" err="1" smtClean="0">
                <a:latin typeface="Century Gothic" panose="020B0502020202020204" pitchFamily="34" charset="0"/>
              </a:rPr>
              <a:t>Agosto</a:t>
            </a:r>
            <a:r>
              <a:rPr lang="nl-NL" sz="1800" i="1" dirty="0" smtClean="0">
                <a:latin typeface="Century Gothic" panose="020B0502020202020204" pitchFamily="34" charset="0"/>
              </a:rPr>
              <a:t> </a:t>
            </a:r>
            <a:r>
              <a:rPr lang="mr-IN" sz="1800" i="1" dirty="0" smtClean="0">
                <a:latin typeface="Century Gothic" panose="020B0502020202020204" pitchFamily="34" charset="0"/>
              </a:rPr>
              <a:t>–</a:t>
            </a:r>
            <a:r>
              <a:rPr lang="nl-NL" sz="1800" i="1" dirty="0" smtClean="0">
                <a:latin typeface="Century Gothic" panose="020B0502020202020204" pitchFamily="34" charset="0"/>
              </a:rPr>
              <a:t>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Noviembre</a:t>
            </a:r>
            <a:r>
              <a:rPr lang="nl-NL" sz="1800" i="1" dirty="0" smtClean="0">
                <a:latin typeface="Century Gothic" panose="020B0502020202020204" pitchFamily="34" charset="0"/>
              </a:rPr>
              <a:t>,</a:t>
            </a:r>
            <a:r>
              <a:rPr lang="nl-NL" sz="1800" i="1" dirty="0">
                <a:latin typeface="Century Gothic" panose="020B0502020202020204" pitchFamily="34" charset="0"/>
              </a:rPr>
              <a:t> </a:t>
            </a:r>
            <a:r>
              <a:rPr lang="nl-NL" sz="1800" i="1" dirty="0" smtClean="0">
                <a:latin typeface="Century Gothic" panose="020B0502020202020204" pitchFamily="34" charset="0"/>
              </a:rPr>
              <a:t>2016</a:t>
            </a:r>
            <a:endParaRPr lang="nl-NL" sz="1800" i="1" dirty="0">
              <a:latin typeface="Century Gothic" panose="020B0502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048" y="33866"/>
            <a:ext cx="719999" cy="71999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55374" y="762001"/>
            <a:ext cx="1135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err="1" smtClean="0"/>
              <a:t>SemiComercial</a:t>
            </a:r>
            <a:endParaRPr lang="es-ES" sz="1200" b="1" dirty="0" smtClean="0"/>
          </a:p>
        </p:txBody>
      </p:sp>
      <p:sp>
        <p:nvSpPr>
          <p:cNvPr id="13" name="Título 3"/>
          <p:cNvSpPr>
            <a:spLocks noGrp="1"/>
          </p:cNvSpPr>
          <p:nvPr>
            <p:ph type="title" idx="4294967295"/>
          </p:nvPr>
        </p:nvSpPr>
        <p:spPr>
          <a:xfrm>
            <a:off x="390001" y="118003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funciona en la época seca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133144"/>
              </p:ext>
            </p:extLst>
          </p:nvPr>
        </p:nvGraphicFramePr>
        <p:xfrm>
          <a:off x="508000" y="187113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521886" y="4111557"/>
            <a:ext cx="60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Seeker</a:t>
            </a:r>
            <a:endParaRPr lang="es-ES" sz="12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194761" y="4111557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Silvacur</a:t>
            </a:r>
            <a:endParaRPr lang="es-ES" sz="1200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4436472" y="4111557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Reflect</a:t>
            </a:r>
            <a:endParaRPr lang="es-ES" sz="1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98584" y="1130288"/>
            <a:ext cx="625688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b="1" dirty="0" err="1" smtClean="0">
                <a:latin typeface="Century Gothic" panose="020B0502020202020204" pitchFamily="34" charset="0"/>
              </a:rPr>
              <a:t>Hoja</a:t>
            </a:r>
            <a:r>
              <a:rPr lang="nl-NL" sz="1800" b="1" dirty="0" smtClean="0">
                <a:latin typeface="Century Gothic" panose="020B0502020202020204" pitchFamily="34" charset="0"/>
              </a:rPr>
              <a:t> </a:t>
            </a:r>
            <a:r>
              <a:rPr lang="nl-NL" sz="1800" b="1" dirty="0" err="1" smtClean="0">
                <a:latin typeface="Century Gothic" panose="020B0502020202020204" pitchFamily="34" charset="0"/>
              </a:rPr>
              <a:t>más</a:t>
            </a:r>
            <a:r>
              <a:rPr lang="nl-NL" sz="1800" b="1" dirty="0" smtClean="0">
                <a:latin typeface="Century Gothic" panose="020B0502020202020204" pitchFamily="34" charset="0"/>
              </a:rPr>
              <a:t> </a:t>
            </a:r>
            <a:r>
              <a:rPr lang="nl-NL" sz="1800" b="1" dirty="0" err="1" smtClean="0">
                <a:latin typeface="Century Gothic" panose="020B0502020202020204" pitchFamily="34" charset="0"/>
              </a:rPr>
              <a:t>jóven</a:t>
            </a:r>
            <a:r>
              <a:rPr lang="nl-NL" sz="1800" b="1" dirty="0" smtClean="0">
                <a:latin typeface="Century Gothic" panose="020B0502020202020204" pitchFamily="34" charset="0"/>
              </a:rPr>
              <a:t> libre de </a:t>
            </a:r>
            <a:r>
              <a:rPr lang="nl-NL" sz="1800" b="1" dirty="0" err="1" smtClean="0">
                <a:latin typeface="Century Gothic" panose="020B0502020202020204" pitchFamily="34" charset="0"/>
              </a:rPr>
              <a:t>estría</a:t>
            </a:r>
            <a:endParaRPr lang="nl-NL" sz="1800" b="1" dirty="0" smtClean="0">
              <a:latin typeface="Century Gothic" panose="020B0502020202020204" pitchFamily="34" charset="0"/>
            </a:endParaRPr>
          </a:p>
          <a:p>
            <a:r>
              <a:rPr lang="nl-NL" sz="1800" i="1" dirty="0" err="1" smtClean="0">
                <a:latin typeface="Century Gothic" panose="020B0502020202020204" pitchFamily="34" charset="0"/>
              </a:rPr>
              <a:t>Hacienda</a:t>
            </a:r>
            <a:r>
              <a:rPr lang="nl-NL" sz="1800" i="1" dirty="0" smtClean="0">
                <a:latin typeface="Century Gothic" panose="020B0502020202020204" pitchFamily="34" charset="0"/>
              </a:rPr>
              <a:t> La Lira, Machala, Ecuador</a:t>
            </a:r>
          </a:p>
          <a:p>
            <a:r>
              <a:rPr lang="nl-NL" sz="1800" i="1" dirty="0" err="1" smtClean="0">
                <a:latin typeface="Century Gothic" panose="020B0502020202020204" pitchFamily="34" charset="0"/>
              </a:rPr>
              <a:t>Agosto</a:t>
            </a:r>
            <a:r>
              <a:rPr lang="nl-NL" sz="1800" i="1" dirty="0" smtClean="0">
                <a:latin typeface="Century Gothic" panose="020B0502020202020204" pitchFamily="34" charset="0"/>
              </a:rPr>
              <a:t> </a:t>
            </a:r>
            <a:r>
              <a:rPr lang="mr-IN" sz="1800" i="1" dirty="0" smtClean="0">
                <a:latin typeface="Century Gothic" panose="020B0502020202020204" pitchFamily="34" charset="0"/>
              </a:rPr>
              <a:t>–</a:t>
            </a:r>
            <a:r>
              <a:rPr lang="nl-NL" sz="1800" i="1" dirty="0" smtClean="0">
                <a:latin typeface="Century Gothic" panose="020B0502020202020204" pitchFamily="34" charset="0"/>
              </a:rPr>
              <a:t>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Noviembre</a:t>
            </a:r>
            <a:r>
              <a:rPr lang="nl-NL" sz="1800" i="1" dirty="0" smtClean="0">
                <a:latin typeface="Century Gothic" panose="020B0502020202020204" pitchFamily="34" charset="0"/>
              </a:rPr>
              <a:t>,</a:t>
            </a:r>
            <a:r>
              <a:rPr lang="nl-NL" sz="1800" i="1" dirty="0">
                <a:latin typeface="Century Gothic" panose="020B0502020202020204" pitchFamily="34" charset="0"/>
              </a:rPr>
              <a:t> </a:t>
            </a:r>
            <a:r>
              <a:rPr lang="nl-NL" sz="1800" i="1" dirty="0" smtClean="0">
                <a:latin typeface="Century Gothic" panose="020B0502020202020204" pitchFamily="34" charset="0"/>
              </a:rPr>
              <a:t>2016</a:t>
            </a:r>
            <a:endParaRPr lang="nl-NL" sz="1800" i="1" dirty="0">
              <a:latin typeface="Century Gothic" panose="020B0502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048" y="33866"/>
            <a:ext cx="719999" cy="71999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055374" y="762001"/>
            <a:ext cx="1135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err="1" smtClean="0"/>
              <a:t>SemiComercial</a:t>
            </a:r>
            <a:endParaRPr lang="es-ES" sz="1200" b="1" dirty="0" smtClean="0"/>
          </a:p>
        </p:txBody>
      </p:sp>
      <p:sp>
        <p:nvSpPr>
          <p:cNvPr id="13" name="Título 3"/>
          <p:cNvSpPr>
            <a:spLocks noGrp="1"/>
          </p:cNvSpPr>
          <p:nvPr>
            <p:ph type="title" idx="4294967295"/>
          </p:nvPr>
        </p:nvSpPr>
        <p:spPr>
          <a:xfrm>
            <a:off x="390001" y="118003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funciona en la época seca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9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0233" y="1100645"/>
            <a:ext cx="9144000" cy="72008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algn="ctr">
              <a:spcBef>
                <a:spcPct val="0"/>
              </a:spcBef>
              <a:buNone/>
              <a:defRPr sz="3000" b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nl-NL" sz="1800" i="1" dirty="0" err="1">
                <a:solidFill>
                  <a:srgbClr val="000000"/>
                </a:solidFill>
              </a:rPr>
              <a:t>Finca</a:t>
            </a:r>
            <a:r>
              <a:rPr lang="nl-NL" sz="1800" i="1" dirty="0">
                <a:solidFill>
                  <a:srgbClr val="000000"/>
                </a:solidFill>
              </a:rPr>
              <a:t> La Julia, Los </a:t>
            </a:r>
            <a:r>
              <a:rPr lang="nl-NL" sz="1800" i="1" dirty="0" err="1">
                <a:solidFill>
                  <a:srgbClr val="000000"/>
                </a:solidFill>
              </a:rPr>
              <a:t>Ríos</a:t>
            </a:r>
            <a:r>
              <a:rPr lang="nl-NL" sz="1800" i="1" dirty="0">
                <a:solidFill>
                  <a:srgbClr val="000000"/>
                </a:solidFill>
              </a:rPr>
              <a:t>, Ecuador</a:t>
            </a:r>
          </a:p>
          <a:p>
            <a:r>
              <a:rPr lang="nl-NL" sz="1800" i="1" dirty="0" err="1" smtClean="0">
                <a:solidFill>
                  <a:srgbClr val="000000"/>
                </a:solidFill>
              </a:rPr>
              <a:t>Estación</a:t>
            </a:r>
            <a:r>
              <a:rPr lang="nl-NL" sz="1800" i="1" dirty="0" smtClean="0">
                <a:solidFill>
                  <a:srgbClr val="000000"/>
                </a:solidFill>
              </a:rPr>
              <a:t> </a:t>
            </a:r>
            <a:r>
              <a:rPr lang="nl-NL" sz="1800" i="1" dirty="0" err="1" smtClean="0">
                <a:solidFill>
                  <a:srgbClr val="000000"/>
                </a:solidFill>
              </a:rPr>
              <a:t>lluviosa</a:t>
            </a:r>
            <a:r>
              <a:rPr lang="nl-NL" sz="1800" i="1" dirty="0" smtClean="0">
                <a:solidFill>
                  <a:srgbClr val="000000"/>
                </a:solidFill>
              </a:rPr>
              <a:t>, </a:t>
            </a:r>
            <a:r>
              <a:rPr lang="nl-NL" sz="1800" i="1" dirty="0">
                <a:solidFill>
                  <a:srgbClr val="000000"/>
                </a:solidFill>
              </a:rPr>
              <a:t>2014</a:t>
            </a:r>
          </a:p>
        </p:txBody>
      </p:sp>
      <p:sp>
        <p:nvSpPr>
          <p:cNvPr id="35" name="Content Placeholder 1"/>
          <p:cNvSpPr txBox="1">
            <a:spLocks/>
          </p:cNvSpPr>
          <p:nvPr/>
        </p:nvSpPr>
        <p:spPr>
          <a:xfrm>
            <a:off x="3127275" y="5133132"/>
            <a:ext cx="1945931" cy="8763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graphicFrame>
        <p:nvGraphicFramePr>
          <p:cNvPr id="10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9975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1" name="Conector recto de flecha 10"/>
          <p:cNvCxnSpPr/>
          <p:nvPr/>
        </p:nvCxnSpPr>
        <p:spPr>
          <a:xfrm flipH="1">
            <a:off x="3225826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2870199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>
            <a:off x="2446867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2108200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1735667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1540943" y="1867982"/>
            <a:ext cx="398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MC</a:t>
            </a:r>
            <a:endParaRPr lang="es-ES" sz="12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896539" y="1867982"/>
            <a:ext cx="398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MC</a:t>
            </a:r>
            <a:endParaRPr lang="es-ES" sz="12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2285998" y="1867982"/>
            <a:ext cx="407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/>
              <a:t>MC</a:t>
            </a:r>
          </a:p>
          <a:p>
            <a:pPr algn="ctr"/>
            <a:r>
              <a:rPr lang="es-ES" sz="1200" dirty="0" smtClean="0"/>
              <a:t>+</a:t>
            </a:r>
          </a:p>
          <a:p>
            <a:pPr algn="ctr"/>
            <a:r>
              <a:rPr lang="es-ES" sz="1200" dirty="0" err="1" smtClean="0"/>
              <a:t>Epx</a:t>
            </a:r>
            <a:endParaRPr lang="es-ES" sz="1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454375" y="1867982"/>
            <a:ext cx="398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MC</a:t>
            </a:r>
            <a:endParaRPr lang="es-ES" sz="1200" dirty="0"/>
          </a:p>
        </p:txBody>
      </p:sp>
      <p:cxnSp>
        <p:nvCxnSpPr>
          <p:cNvPr id="25" name="Conector recto de flecha 24"/>
          <p:cNvCxnSpPr/>
          <p:nvPr/>
        </p:nvCxnSpPr>
        <p:spPr>
          <a:xfrm flipH="1">
            <a:off x="3615288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4021680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H="1">
            <a:off x="4377273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4766732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5528717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5935109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>
            <a:off x="6290702" y="2650067"/>
            <a:ext cx="16933" cy="64346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3860770" y="1867982"/>
            <a:ext cx="398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MC</a:t>
            </a:r>
            <a:endParaRPr lang="es-ES" sz="12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4233296" y="1867982"/>
            <a:ext cx="398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MC</a:t>
            </a:r>
            <a:endParaRPr lang="es-ES" sz="12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5774199" y="1867982"/>
            <a:ext cx="398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MC</a:t>
            </a:r>
            <a:endParaRPr lang="es-ES" sz="12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6129792" y="1867982"/>
            <a:ext cx="398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MC</a:t>
            </a:r>
            <a:endParaRPr lang="es-ES" sz="1200" dirty="0"/>
          </a:p>
        </p:txBody>
      </p:sp>
      <p:sp>
        <p:nvSpPr>
          <p:cNvPr id="37" name="CuadroTexto 36"/>
          <p:cNvSpPr txBox="1"/>
          <p:nvPr/>
        </p:nvSpPr>
        <p:spPr>
          <a:xfrm>
            <a:off x="2649537" y="1867982"/>
            <a:ext cx="4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/>
              <a:t>MC</a:t>
            </a:r>
          </a:p>
          <a:p>
            <a:pPr algn="ctr"/>
            <a:r>
              <a:rPr lang="es-ES" sz="1200" dirty="0" smtClean="0"/>
              <a:t>+</a:t>
            </a:r>
          </a:p>
          <a:p>
            <a:pPr algn="ctr"/>
            <a:r>
              <a:rPr lang="es-ES" sz="1200" dirty="0" err="1" smtClean="0"/>
              <a:t>Fpm</a:t>
            </a:r>
            <a:endParaRPr lang="es-ES" sz="12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2873285" y="2037312"/>
            <a:ext cx="756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/>
              <a:t>MC</a:t>
            </a:r>
          </a:p>
          <a:p>
            <a:pPr algn="ctr"/>
            <a:r>
              <a:rPr lang="es-ES" sz="1200" dirty="0" smtClean="0"/>
              <a:t>+</a:t>
            </a:r>
          </a:p>
          <a:p>
            <a:pPr algn="ctr"/>
            <a:r>
              <a:rPr lang="es-ES" sz="1200" dirty="0" err="1" smtClean="0"/>
              <a:t>Tbz+Tdm</a:t>
            </a:r>
            <a:endParaRPr lang="es-ES" sz="12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4593397" y="1867982"/>
            <a:ext cx="398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/>
              <a:t>MC</a:t>
            </a:r>
          </a:p>
          <a:p>
            <a:pPr algn="ctr"/>
            <a:r>
              <a:rPr lang="es-ES" sz="1200" dirty="0" smtClean="0"/>
              <a:t>+</a:t>
            </a:r>
          </a:p>
          <a:p>
            <a:pPr algn="ctr"/>
            <a:r>
              <a:rPr lang="es-ES" sz="1200" dirty="0" err="1" smtClean="0"/>
              <a:t>Dfz</a:t>
            </a:r>
            <a:endParaRPr lang="es-ES" sz="12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5350874" y="1867982"/>
            <a:ext cx="407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/>
              <a:t>MC</a:t>
            </a:r>
          </a:p>
          <a:p>
            <a:pPr algn="ctr"/>
            <a:r>
              <a:rPr lang="es-ES" sz="1200" dirty="0" smtClean="0"/>
              <a:t>+</a:t>
            </a:r>
          </a:p>
          <a:p>
            <a:pPr algn="ctr"/>
            <a:r>
              <a:rPr lang="es-ES" sz="1200" dirty="0" err="1" smtClean="0"/>
              <a:t>Pyr</a:t>
            </a:r>
            <a:endParaRPr lang="es-ES" sz="1200" dirty="0"/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2931" y="33866"/>
            <a:ext cx="719995" cy="719995"/>
          </a:xfrm>
          <a:prstGeom prst="rect">
            <a:avLst/>
          </a:prstGeom>
        </p:spPr>
      </p:pic>
      <p:grpSp>
        <p:nvGrpSpPr>
          <p:cNvPr id="42" name="Agrupar 41"/>
          <p:cNvGrpSpPr/>
          <p:nvPr/>
        </p:nvGrpSpPr>
        <p:grpSpPr>
          <a:xfrm>
            <a:off x="3176407" y="6125748"/>
            <a:ext cx="2905426" cy="539999"/>
            <a:chOff x="3057876" y="6125748"/>
            <a:chExt cx="2905426" cy="539999"/>
          </a:xfrm>
        </p:grpSpPr>
        <p:pic>
          <p:nvPicPr>
            <p:cNvPr id="43" name="Picture 2" descr="W:\Marketing &amp; Sales\Promotion\Photos-iconen\Logo Ceradis ok-CMYK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527" y="6125748"/>
              <a:ext cx="1171775" cy="539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17 CuadroTexto"/>
            <p:cNvSpPr txBox="1"/>
            <p:nvPr/>
          </p:nvSpPr>
          <p:spPr>
            <a:xfrm>
              <a:off x="3057876" y="6241859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i="1" dirty="0" smtClean="0"/>
                <a:t>Estudio realizado por: </a:t>
              </a:r>
              <a:endParaRPr lang="es-CO" sz="1400" i="1" dirty="0"/>
            </a:p>
          </p:txBody>
        </p:sp>
      </p:grpSp>
      <p:sp>
        <p:nvSpPr>
          <p:cNvPr id="45" name="Título 3"/>
          <p:cNvSpPr>
            <a:spLocks noGrp="1"/>
          </p:cNvSpPr>
          <p:nvPr>
            <p:ph type="title" idx="4294967295"/>
          </p:nvPr>
        </p:nvSpPr>
        <p:spPr>
          <a:xfrm>
            <a:off x="390001" y="118003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funciona en la época lluviosa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8073712" y="762001"/>
            <a:ext cx="1135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/>
              <a:t>SemiComercial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9584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86242" y="1202243"/>
            <a:ext cx="8725847" cy="720080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algn="ctr">
              <a:spcBef>
                <a:spcPct val="0"/>
              </a:spcBef>
              <a:buNone/>
              <a:defRPr sz="3000" b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nl-NL" sz="1800" i="1" dirty="0" err="1" smtClean="0">
                <a:solidFill>
                  <a:srgbClr val="000000"/>
                </a:solidFill>
              </a:rPr>
              <a:t>Variación</a:t>
            </a:r>
            <a:r>
              <a:rPr lang="nl-NL" sz="1800" i="1" dirty="0" smtClean="0">
                <a:solidFill>
                  <a:srgbClr val="000000"/>
                </a:solidFill>
              </a:rPr>
              <a:t> </a:t>
            </a:r>
            <a:r>
              <a:rPr lang="nl-NL" sz="1800" i="1" dirty="0" err="1" smtClean="0">
                <a:solidFill>
                  <a:srgbClr val="000000"/>
                </a:solidFill>
              </a:rPr>
              <a:t>porcentual</a:t>
            </a:r>
            <a:r>
              <a:rPr lang="nl-NL" sz="1800" i="1" dirty="0" smtClean="0">
                <a:solidFill>
                  <a:srgbClr val="000000"/>
                </a:solidFill>
              </a:rPr>
              <a:t> </a:t>
            </a:r>
            <a:r>
              <a:rPr lang="nl-NL" sz="1800" i="1" dirty="0" err="1" smtClean="0">
                <a:solidFill>
                  <a:srgbClr val="000000"/>
                </a:solidFill>
              </a:rPr>
              <a:t>nutrientes</a:t>
            </a:r>
            <a:endParaRPr lang="nl-NL" sz="1800" i="1" dirty="0" smtClean="0">
              <a:solidFill>
                <a:srgbClr val="000000"/>
              </a:solidFill>
            </a:endParaRPr>
          </a:p>
          <a:p>
            <a:r>
              <a:rPr lang="nl-NL" sz="1800" i="1" dirty="0" err="1" smtClean="0">
                <a:solidFill>
                  <a:srgbClr val="000000"/>
                </a:solidFill>
              </a:rPr>
              <a:t>Hoja</a:t>
            </a:r>
            <a:r>
              <a:rPr lang="nl-NL" sz="1800" i="1" dirty="0" smtClean="0">
                <a:solidFill>
                  <a:srgbClr val="000000"/>
                </a:solidFill>
              </a:rPr>
              <a:t> III, </a:t>
            </a:r>
            <a:r>
              <a:rPr lang="nl-NL" sz="1800" i="1" dirty="0" err="1" smtClean="0">
                <a:solidFill>
                  <a:srgbClr val="000000"/>
                </a:solidFill>
              </a:rPr>
              <a:t>plantas</a:t>
            </a:r>
            <a:r>
              <a:rPr lang="nl-NL" sz="1800" i="1" dirty="0" smtClean="0">
                <a:solidFill>
                  <a:srgbClr val="000000"/>
                </a:solidFill>
              </a:rPr>
              <a:t> </a:t>
            </a:r>
            <a:r>
              <a:rPr lang="nl-NL" sz="1800" i="1" dirty="0" err="1" smtClean="0">
                <a:solidFill>
                  <a:srgbClr val="000000"/>
                </a:solidFill>
              </a:rPr>
              <a:t>próxima</a:t>
            </a:r>
            <a:r>
              <a:rPr lang="nl-NL" sz="1800" i="1" dirty="0" smtClean="0">
                <a:solidFill>
                  <a:srgbClr val="000000"/>
                </a:solidFill>
              </a:rPr>
              <a:t> a </a:t>
            </a:r>
            <a:r>
              <a:rPr lang="nl-NL" sz="1800" i="1" dirty="0" err="1" smtClean="0">
                <a:solidFill>
                  <a:srgbClr val="000000"/>
                </a:solidFill>
              </a:rPr>
              <a:t>floración</a:t>
            </a:r>
            <a:endParaRPr lang="nl-NL" sz="1800" i="1" dirty="0">
              <a:solidFill>
                <a:srgbClr val="00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grpSp>
        <p:nvGrpSpPr>
          <p:cNvPr id="3" name="Agrupar 2"/>
          <p:cNvGrpSpPr/>
          <p:nvPr/>
        </p:nvGrpSpPr>
        <p:grpSpPr>
          <a:xfrm>
            <a:off x="2871652" y="5998424"/>
            <a:ext cx="3503749" cy="557734"/>
            <a:chOff x="2871652" y="6252419"/>
            <a:chExt cx="3503749" cy="557734"/>
          </a:xfrm>
        </p:grpSpPr>
        <p:sp>
          <p:nvSpPr>
            <p:cNvPr id="18" name="17 CuadroTexto"/>
            <p:cNvSpPr txBox="1"/>
            <p:nvPr/>
          </p:nvSpPr>
          <p:spPr>
            <a:xfrm>
              <a:off x="2871652" y="6377398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i="1" dirty="0" smtClean="0"/>
                <a:t>Estudio realizado por:</a:t>
              </a:r>
              <a:endParaRPr lang="es-CO" sz="1400" i="1" dirty="0"/>
            </a:p>
          </p:txBody>
        </p:sp>
        <p:pic>
          <p:nvPicPr>
            <p:cNvPr id="367621" name="Picture 5" descr="https://www.corbana.co.cr/system/photos/21/original/logo2.png?138557166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041" y="6252419"/>
              <a:ext cx="1728360" cy="55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357" y="1960055"/>
            <a:ext cx="7018886" cy="208799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245" y="3928534"/>
            <a:ext cx="7459124" cy="1979997"/>
          </a:xfrm>
          <a:prstGeom prst="rect">
            <a:avLst/>
          </a:prstGeom>
        </p:spPr>
      </p:pic>
      <p:sp>
        <p:nvSpPr>
          <p:cNvPr id="10" name="Título 3"/>
          <p:cNvSpPr>
            <a:spLocks noGrp="1"/>
          </p:cNvSpPr>
          <p:nvPr>
            <p:ph type="title" idx="4294967295"/>
          </p:nvPr>
        </p:nvSpPr>
        <p:spPr>
          <a:xfrm>
            <a:off x="390001" y="118003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favorece</a:t>
            </a:r>
            <a:br>
              <a:rPr lang="es-ES" sz="3200" b="1" i="1" dirty="0" smtClean="0">
                <a:solidFill>
                  <a:srgbClr val="0000FF"/>
                </a:solidFill>
              </a:rPr>
            </a:br>
            <a:r>
              <a:rPr lang="es-ES" sz="3200" b="1" i="1" dirty="0" smtClean="0">
                <a:solidFill>
                  <a:srgbClr val="0000FF"/>
                </a:solidFill>
              </a:rPr>
              <a:t> la absorción de nutrientes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6638" y="33866"/>
            <a:ext cx="720000" cy="720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412372" y="762001"/>
            <a:ext cx="65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Parcela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26542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G_63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0" y="1363074"/>
            <a:ext cx="3935315" cy="5247086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4932" y="75771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3200" b="1" i="1" dirty="0" err="1" smtClean="0">
                <a:solidFill>
                  <a:srgbClr val="0000FF"/>
                </a:solidFill>
              </a:rPr>
              <a:t>MusaCare</a:t>
            </a:r>
            <a:r>
              <a:rPr lang="es-ES_tradnl" sz="3200" b="1" i="1" dirty="0" smtClean="0">
                <a:solidFill>
                  <a:srgbClr val="0000FF"/>
                </a:solidFill>
              </a:rPr>
              <a:t> CP cambia la apariencia</a:t>
            </a:r>
            <a:br>
              <a:rPr lang="es-ES_tradnl" sz="3200" b="1" i="1" dirty="0" smtClean="0">
                <a:solidFill>
                  <a:srgbClr val="0000FF"/>
                </a:solidFill>
              </a:rPr>
            </a:br>
            <a:r>
              <a:rPr lang="es-ES_tradnl" sz="3200" b="1" i="1" dirty="0" smtClean="0">
                <a:solidFill>
                  <a:srgbClr val="0000FF"/>
                </a:solidFill>
              </a:rPr>
              <a:t> y el color de la hoja de banano</a:t>
            </a:r>
            <a:endParaRPr lang="es-ES" sz="3200" i="1" dirty="0"/>
          </a:p>
        </p:txBody>
      </p:sp>
      <p:pic>
        <p:nvPicPr>
          <p:cNvPr id="4" name="Imagen 3" descr="IMG_6369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67" b="74020" l="2252" r="94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" t="19593" r="5000" b="25974"/>
          <a:stretch/>
        </p:blipFill>
        <p:spPr>
          <a:xfrm flipH="1" flipV="1">
            <a:off x="3730790" y="2075561"/>
            <a:ext cx="5273530" cy="233435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770667" y="4660108"/>
            <a:ext cx="184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Con </a:t>
            </a:r>
            <a:r>
              <a:rPr lang="es-ES" dirty="0" err="1" smtClean="0"/>
              <a:t>MusaCare</a:t>
            </a:r>
            <a:r>
              <a:rPr lang="es-ES" dirty="0" smtClean="0"/>
              <a:t> CP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321015" y="466010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Sin </a:t>
            </a:r>
            <a:r>
              <a:rPr lang="es-ES" dirty="0" err="1" smtClean="0"/>
              <a:t>MusaCare</a:t>
            </a:r>
            <a:r>
              <a:rPr lang="es-ES" dirty="0" smtClean="0"/>
              <a:t> CP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386" y="33866"/>
            <a:ext cx="719999" cy="71999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128301" y="5056024"/>
            <a:ext cx="487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/>
              <a:t>8</a:t>
            </a:r>
            <a:r>
              <a:rPr lang="es-ES" i="1" dirty="0" smtClean="0"/>
              <a:t> semanas después de la primer aplicación de MC</a:t>
            </a:r>
          </a:p>
          <a:p>
            <a:pPr algn="ctr"/>
            <a:r>
              <a:rPr lang="es-ES" i="1" dirty="0" smtClean="0"/>
              <a:t>3 aplicaciones </a:t>
            </a:r>
            <a:r>
              <a:rPr lang="mr-IN" i="1" dirty="0" smtClean="0"/>
              <a:t>–</a:t>
            </a:r>
            <a:r>
              <a:rPr lang="es-ES" i="1" dirty="0" smtClean="0"/>
              <a:t> Finca La Lira, Machala, 2016</a:t>
            </a:r>
            <a:endParaRPr lang="es-ES" i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073712" y="762001"/>
            <a:ext cx="1135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/>
              <a:t>SemiComercial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895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60433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52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98584" y="1265752"/>
            <a:ext cx="625688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i="1" dirty="0" err="1" smtClean="0">
                <a:latin typeface="Century Gothic" panose="020B0502020202020204" pitchFamily="34" charset="0"/>
              </a:rPr>
              <a:t>Finca</a:t>
            </a:r>
            <a:r>
              <a:rPr lang="nl-NL" sz="1800" i="1" dirty="0" smtClean="0">
                <a:latin typeface="Century Gothic" panose="020B0502020202020204" pitchFamily="34" charset="0"/>
              </a:rPr>
              <a:t> Don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Emilio</a:t>
            </a:r>
            <a:r>
              <a:rPr lang="nl-NL" sz="1800" i="1" dirty="0" smtClean="0">
                <a:latin typeface="Century Gothic" panose="020B0502020202020204" pitchFamily="34" charset="0"/>
              </a:rPr>
              <a:t>,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Quevedo</a:t>
            </a:r>
            <a:r>
              <a:rPr lang="nl-NL" sz="1800" i="1" dirty="0" smtClean="0">
                <a:latin typeface="Century Gothic" panose="020B0502020202020204" pitchFamily="34" charset="0"/>
              </a:rPr>
              <a:t>, Ecuador</a:t>
            </a:r>
          </a:p>
          <a:p>
            <a:r>
              <a:rPr lang="nl-NL" sz="1800" i="1" dirty="0" smtClean="0">
                <a:latin typeface="Century Gothic" panose="020B0502020202020204" pitchFamily="34" charset="0"/>
              </a:rPr>
              <a:t>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Diciembre</a:t>
            </a:r>
            <a:r>
              <a:rPr lang="nl-NL" sz="1800" i="1" dirty="0" smtClean="0">
                <a:latin typeface="Century Gothic" panose="020B0502020202020204" pitchFamily="34" charset="0"/>
              </a:rPr>
              <a:t>, 2014 –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Octubre</a:t>
            </a:r>
            <a:r>
              <a:rPr lang="nl-NL" sz="1800" i="1" dirty="0" smtClean="0">
                <a:latin typeface="Century Gothic" panose="020B0502020202020204" pitchFamily="34" charset="0"/>
              </a:rPr>
              <a:t>, 2015</a:t>
            </a:r>
            <a:endParaRPr lang="nl-NL" sz="1800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Marcador de contenido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593159"/>
              </p:ext>
            </p:extLst>
          </p:nvPr>
        </p:nvGraphicFramePr>
        <p:xfrm>
          <a:off x="5227691" y="1684868"/>
          <a:ext cx="3109086" cy="395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" name="Agrupar 2"/>
          <p:cNvGrpSpPr/>
          <p:nvPr/>
        </p:nvGrpSpPr>
        <p:grpSpPr>
          <a:xfrm>
            <a:off x="3108714" y="6273603"/>
            <a:ext cx="3034545" cy="432000"/>
            <a:chOff x="2922451" y="6341335"/>
            <a:chExt cx="3034545" cy="432000"/>
          </a:xfrm>
        </p:grpSpPr>
        <p:sp>
          <p:nvSpPr>
            <p:cNvPr id="11" name="17 CuadroTexto"/>
            <p:cNvSpPr txBox="1"/>
            <p:nvPr/>
          </p:nvSpPr>
          <p:spPr>
            <a:xfrm>
              <a:off x="2922451" y="6348485"/>
              <a:ext cx="15763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i="1" dirty="0" smtClean="0"/>
                <a:t>Estudio hecho por:</a:t>
              </a:r>
              <a:endParaRPr lang="es-CO" sz="1400" i="1" dirty="0"/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6341335"/>
              <a:ext cx="1384996" cy="43200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4" name="Marcador de contenid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56218"/>
              </p:ext>
            </p:extLst>
          </p:nvPr>
        </p:nvGraphicFramePr>
        <p:xfrm>
          <a:off x="507966" y="1684868"/>
          <a:ext cx="3533580" cy="3959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5316" y="33866"/>
            <a:ext cx="719999" cy="719999"/>
          </a:xfrm>
          <a:prstGeom prst="rect">
            <a:avLst/>
          </a:prstGeom>
        </p:spPr>
      </p:pic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507999" y="588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S_tradnl" sz="3200" b="1" i="1" dirty="0" err="1" smtClean="0">
                <a:solidFill>
                  <a:srgbClr val="0000FF"/>
                </a:solidFill>
              </a:rPr>
              <a:t>MusaCare</a:t>
            </a:r>
            <a:r>
              <a:rPr lang="es-ES_tradnl" sz="3200" b="1" i="1" dirty="0" smtClean="0">
                <a:solidFill>
                  <a:srgbClr val="0000FF"/>
                </a:solidFill>
              </a:rPr>
              <a:t> CP favorece el crecimiento</a:t>
            </a:r>
            <a:br>
              <a:rPr lang="es-ES_tradnl" sz="3200" b="1" i="1" dirty="0" smtClean="0">
                <a:solidFill>
                  <a:srgbClr val="0000FF"/>
                </a:solidFill>
              </a:rPr>
            </a:br>
            <a:r>
              <a:rPr lang="es-ES_tradnl" sz="3200" b="1" i="1" dirty="0" smtClean="0">
                <a:solidFill>
                  <a:srgbClr val="0000FF"/>
                </a:solidFill>
              </a:rPr>
              <a:t>de la planta de banano</a:t>
            </a:r>
            <a:endParaRPr lang="es-ES" sz="3200" i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932852" y="762001"/>
            <a:ext cx="1244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err="1" smtClean="0"/>
              <a:t>SemiComercial</a:t>
            </a:r>
            <a:endParaRPr lang="es-ES" sz="1200" b="1" dirty="0" smtClean="0"/>
          </a:p>
          <a:p>
            <a:pPr algn="ctr"/>
            <a:r>
              <a:rPr lang="es-ES" sz="1200" i="1" dirty="0" smtClean="0"/>
              <a:t>Parcelas</a:t>
            </a:r>
          </a:p>
          <a:p>
            <a:pPr algn="ctr"/>
            <a:r>
              <a:rPr lang="es-ES" sz="1200" i="1" dirty="0" smtClean="0"/>
              <a:t>Homogenizadas</a:t>
            </a:r>
            <a:endParaRPr lang="es-ES" sz="1200" i="1" dirty="0"/>
          </a:p>
        </p:txBody>
      </p:sp>
    </p:spTree>
    <p:extLst>
      <p:ext uri="{BB962C8B-B14F-4D97-AF65-F5344CB8AC3E}">
        <p14:creationId xmlns:p14="http://schemas.microsoft.com/office/powerpoint/2010/main" val="24189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60433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7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50336" y="1130288"/>
            <a:ext cx="625688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i="1" dirty="0" err="1" smtClean="0">
                <a:latin typeface="Century Gothic" panose="020B0502020202020204" pitchFamily="34" charset="0"/>
              </a:rPr>
              <a:t>Finca</a:t>
            </a:r>
            <a:r>
              <a:rPr lang="nl-NL" sz="1800" i="1" dirty="0" smtClean="0">
                <a:latin typeface="Century Gothic" panose="020B0502020202020204" pitchFamily="34" charset="0"/>
              </a:rPr>
              <a:t> Don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Emilio</a:t>
            </a:r>
            <a:r>
              <a:rPr lang="nl-NL" sz="1800" i="1" dirty="0" smtClean="0">
                <a:latin typeface="Century Gothic" panose="020B0502020202020204" pitchFamily="34" charset="0"/>
              </a:rPr>
              <a:t>,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Quevedo</a:t>
            </a:r>
            <a:r>
              <a:rPr lang="nl-NL" sz="1800" i="1" dirty="0" smtClean="0">
                <a:latin typeface="Century Gothic" panose="020B0502020202020204" pitchFamily="34" charset="0"/>
              </a:rPr>
              <a:t>, Ecuador</a:t>
            </a:r>
          </a:p>
          <a:p>
            <a:r>
              <a:rPr lang="nl-NL" sz="1800" i="1" dirty="0" err="1" smtClean="0">
                <a:latin typeface="Century Gothic" panose="020B0502020202020204" pitchFamily="34" charset="0"/>
              </a:rPr>
              <a:t>Diciembre</a:t>
            </a:r>
            <a:r>
              <a:rPr lang="nl-NL" sz="1800" i="1" dirty="0" smtClean="0">
                <a:latin typeface="Century Gothic" panose="020B0502020202020204" pitchFamily="34" charset="0"/>
              </a:rPr>
              <a:t>, 2014 –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Octubre</a:t>
            </a:r>
            <a:r>
              <a:rPr lang="nl-NL" sz="1800" i="1" dirty="0" smtClean="0">
                <a:latin typeface="Century Gothic" panose="020B0502020202020204" pitchFamily="34" charset="0"/>
              </a:rPr>
              <a:t>, 2015</a:t>
            </a:r>
            <a:endParaRPr lang="nl-NL" sz="1800" i="1" dirty="0">
              <a:latin typeface="Century Gothic" panose="020B0502020202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graphicFrame>
        <p:nvGraphicFramePr>
          <p:cNvPr id="18" name="Marcador de contenido 1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7306567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2" name="Conector recto 21"/>
          <p:cNvCxnSpPr/>
          <p:nvPr/>
        </p:nvCxnSpPr>
        <p:spPr>
          <a:xfrm flipV="1">
            <a:off x="3649134" y="2370668"/>
            <a:ext cx="0" cy="57573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Marcador de contenido 1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5445959"/>
              </p:ext>
            </p:extLst>
          </p:nvPr>
        </p:nvGraphicFramePr>
        <p:xfrm>
          <a:off x="5740399" y="1308100"/>
          <a:ext cx="2372696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Marcador de contenido 1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886043"/>
              </p:ext>
            </p:extLst>
          </p:nvPr>
        </p:nvGraphicFramePr>
        <p:xfrm>
          <a:off x="5740399" y="3695700"/>
          <a:ext cx="2372696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6" name="Conector recto 25"/>
          <p:cNvCxnSpPr/>
          <p:nvPr/>
        </p:nvCxnSpPr>
        <p:spPr>
          <a:xfrm flipV="1">
            <a:off x="6832600" y="4673600"/>
            <a:ext cx="0" cy="5969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 flipV="1">
            <a:off x="7556500" y="4076700"/>
            <a:ext cx="0" cy="355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Agrupar 2"/>
          <p:cNvGrpSpPr/>
          <p:nvPr/>
        </p:nvGrpSpPr>
        <p:grpSpPr>
          <a:xfrm>
            <a:off x="3091781" y="6341335"/>
            <a:ext cx="3034545" cy="432000"/>
            <a:chOff x="2922451" y="6341335"/>
            <a:chExt cx="3034545" cy="432000"/>
          </a:xfrm>
        </p:grpSpPr>
        <p:sp>
          <p:nvSpPr>
            <p:cNvPr id="11" name="17 CuadroTexto"/>
            <p:cNvSpPr txBox="1"/>
            <p:nvPr/>
          </p:nvSpPr>
          <p:spPr>
            <a:xfrm>
              <a:off x="2922451" y="6403447"/>
              <a:ext cx="15763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i="1" dirty="0" smtClean="0"/>
                <a:t>Estudio hecho por:</a:t>
              </a:r>
              <a:endParaRPr lang="es-CO" sz="1400" i="1" dirty="0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6341335"/>
              <a:ext cx="1384996" cy="43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5316" y="33866"/>
            <a:ext cx="719999" cy="719999"/>
          </a:xfrm>
          <a:prstGeom prst="rect">
            <a:avLst/>
          </a:prstGeom>
        </p:spPr>
      </p:pic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507999" y="588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S_tradnl" sz="3200" b="1" i="1" dirty="0" err="1" smtClean="0">
                <a:solidFill>
                  <a:srgbClr val="0000FF"/>
                </a:solidFill>
              </a:rPr>
              <a:t>MusaCare</a:t>
            </a:r>
            <a:r>
              <a:rPr lang="es-ES_tradnl" sz="3200" b="1" i="1" dirty="0" smtClean="0">
                <a:solidFill>
                  <a:srgbClr val="0000FF"/>
                </a:solidFill>
              </a:rPr>
              <a:t> CP favorece el peso de racimo</a:t>
            </a:r>
            <a:br>
              <a:rPr lang="es-ES_tradnl" sz="3200" b="1" i="1" dirty="0" smtClean="0">
                <a:solidFill>
                  <a:srgbClr val="0000FF"/>
                </a:solidFill>
              </a:rPr>
            </a:br>
            <a:r>
              <a:rPr lang="es-ES_tradnl" sz="3200" b="1" i="1" dirty="0" smtClean="0">
                <a:solidFill>
                  <a:srgbClr val="0000FF"/>
                </a:solidFill>
              </a:rPr>
              <a:t>y la calidad de la fruta</a:t>
            </a:r>
            <a:endParaRPr lang="es-ES" sz="3200" i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932852" y="762001"/>
            <a:ext cx="1244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err="1" smtClean="0"/>
              <a:t>SemiComercial</a:t>
            </a:r>
            <a:endParaRPr lang="es-ES" sz="1200" b="1" dirty="0" smtClean="0"/>
          </a:p>
          <a:p>
            <a:pPr algn="ctr"/>
            <a:r>
              <a:rPr lang="es-ES" sz="1200" i="1" dirty="0" smtClean="0"/>
              <a:t>Parcelas</a:t>
            </a:r>
          </a:p>
          <a:p>
            <a:pPr algn="ctr"/>
            <a:r>
              <a:rPr lang="es-ES" sz="1200" i="1" dirty="0" smtClean="0"/>
              <a:t>Homogenizadas</a:t>
            </a:r>
            <a:endParaRPr lang="es-ES" sz="1200" i="1" dirty="0"/>
          </a:p>
        </p:txBody>
      </p:sp>
    </p:spTree>
    <p:extLst>
      <p:ext uri="{BB962C8B-B14F-4D97-AF65-F5344CB8AC3E}">
        <p14:creationId xmlns:p14="http://schemas.microsoft.com/office/powerpoint/2010/main" val="24189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60433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0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762005" y="5249340"/>
            <a:ext cx="230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/>
              <a:t>Plantas recién paridas</a:t>
            </a:r>
            <a:endParaRPr lang="es-ES" i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15517" y="1147221"/>
            <a:ext cx="6256887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b="1" dirty="0" err="1" smtClean="0">
                <a:latin typeface="Century Gothic" panose="020B0502020202020204" pitchFamily="34" charset="0"/>
              </a:rPr>
              <a:t>Hoja</a:t>
            </a:r>
            <a:r>
              <a:rPr lang="nl-NL" sz="1800" b="1" dirty="0" smtClean="0">
                <a:latin typeface="Century Gothic" panose="020B0502020202020204" pitchFamily="34" charset="0"/>
              </a:rPr>
              <a:t> </a:t>
            </a:r>
            <a:r>
              <a:rPr lang="nl-NL" sz="1800" b="1" dirty="0" err="1" smtClean="0">
                <a:latin typeface="Century Gothic" panose="020B0502020202020204" pitchFamily="34" charset="0"/>
              </a:rPr>
              <a:t>más</a:t>
            </a:r>
            <a:r>
              <a:rPr lang="nl-NL" sz="1800" b="1" dirty="0" smtClean="0">
                <a:latin typeface="Century Gothic" panose="020B0502020202020204" pitchFamily="34" charset="0"/>
              </a:rPr>
              <a:t> </a:t>
            </a:r>
            <a:r>
              <a:rPr lang="nl-NL" sz="1800" b="1" dirty="0" err="1" smtClean="0">
                <a:latin typeface="Century Gothic" panose="020B0502020202020204" pitchFamily="34" charset="0"/>
              </a:rPr>
              <a:t>jóven</a:t>
            </a:r>
            <a:r>
              <a:rPr lang="nl-NL" sz="1800" b="1" dirty="0" smtClean="0">
                <a:latin typeface="Century Gothic" panose="020B0502020202020204" pitchFamily="34" charset="0"/>
              </a:rPr>
              <a:t> </a:t>
            </a:r>
            <a:r>
              <a:rPr lang="nl-NL" sz="1800" b="1" dirty="0" err="1" smtClean="0">
                <a:latin typeface="Century Gothic" panose="020B0502020202020204" pitchFamily="34" charset="0"/>
              </a:rPr>
              <a:t>enferma</a:t>
            </a:r>
            <a:endParaRPr lang="nl-NL" sz="1800" b="1" dirty="0" smtClean="0">
              <a:latin typeface="Century Gothic" panose="020B0502020202020204" pitchFamily="34" charset="0"/>
            </a:endParaRPr>
          </a:p>
          <a:p>
            <a:r>
              <a:rPr lang="nl-NL" sz="1800" i="1" dirty="0" err="1" smtClean="0">
                <a:latin typeface="Century Gothic" panose="020B0502020202020204" pitchFamily="34" charset="0"/>
              </a:rPr>
              <a:t>Finca</a:t>
            </a:r>
            <a:r>
              <a:rPr lang="nl-NL" sz="1800" i="1" dirty="0" smtClean="0">
                <a:latin typeface="Century Gothic" panose="020B0502020202020204" pitchFamily="34" charset="0"/>
              </a:rPr>
              <a:t> Don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Emilio</a:t>
            </a:r>
            <a:r>
              <a:rPr lang="nl-NL" sz="1800" i="1" dirty="0" smtClean="0">
                <a:latin typeface="Century Gothic" panose="020B0502020202020204" pitchFamily="34" charset="0"/>
              </a:rPr>
              <a:t>,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Quevedo</a:t>
            </a:r>
            <a:r>
              <a:rPr lang="nl-NL" sz="1800" i="1" dirty="0" smtClean="0">
                <a:latin typeface="Century Gothic" panose="020B0502020202020204" pitchFamily="34" charset="0"/>
              </a:rPr>
              <a:t>, Ecuador</a:t>
            </a:r>
          </a:p>
          <a:p>
            <a:r>
              <a:rPr lang="nl-NL" sz="1800" i="1" dirty="0" smtClean="0">
                <a:latin typeface="Century Gothic" panose="020B0502020202020204" pitchFamily="34" charset="0"/>
              </a:rPr>
              <a:t>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Diciembre</a:t>
            </a:r>
            <a:r>
              <a:rPr lang="nl-NL" sz="1800" i="1" dirty="0" smtClean="0">
                <a:latin typeface="Century Gothic" panose="020B0502020202020204" pitchFamily="34" charset="0"/>
              </a:rPr>
              <a:t>, 2014 – </a:t>
            </a:r>
            <a:r>
              <a:rPr lang="nl-NL" sz="1800" i="1" dirty="0" err="1" smtClean="0">
                <a:latin typeface="Century Gothic" panose="020B0502020202020204" pitchFamily="34" charset="0"/>
              </a:rPr>
              <a:t>Octubre</a:t>
            </a:r>
            <a:r>
              <a:rPr lang="nl-NL" sz="1800" i="1" dirty="0" smtClean="0">
                <a:latin typeface="Century Gothic" panose="020B0502020202020204" pitchFamily="34" charset="0"/>
              </a:rPr>
              <a:t>, 2015</a:t>
            </a:r>
            <a:endParaRPr lang="nl-NL" sz="1800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2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2853225"/>
              </p:ext>
            </p:extLst>
          </p:nvPr>
        </p:nvGraphicFramePr>
        <p:xfrm>
          <a:off x="491066" y="183726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4" name="Conector recto de flecha 13"/>
          <p:cNvCxnSpPr/>
          <p:nvPr/>
        </p:nvCxnSpPr>
        <p:spPr>
          <a:xfrm flipH="1">
            <a:off x="4076682" y="3345917"/>
            <a:ext cx="16933" cy="643466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Agrupar 2"/>
          <p:cNvGrpSpPr/>
          <p:nvPr/>
        </p:nvGrpSpPr>
        <p:grpSpPr>
          <a:xfrm>
            <a:off x="3108714" y="6239737"/>
            <a:ext cx="3034545" cy="432000"/>
            <a:chOff x="2922451" y="6341335"/>
            <a:chExt cx="3034545" cy="432000"/>
          </a:xfrm>
        </p:grpSpPr>
        <p:sp>
          <p:nvSpPr>
            <p:cNvPr id="11" name="17 CuadroTexto"/>
            <p:cNvSpPr txBox="1"/>
            <p:nvPr/>
          </p:nvSpPr>
          <p:spPr>
            <a:xfrm>
              <a:off x="2922451" y="6348485"/>
              <a:ext cx="15763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i="1" dirty="0" smtClean="0"/>
                <a:t>Estudio hecho por:</a:t>
              </a:r>
              <a:endParaRPr lang="es-CO" sz="1400" i="1" dirty="0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6341335"/>
              <a:ext cx="1384996" cy="43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507999" y="-25827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S_tradnl" sz="3200" b="1" i="1" dirty="0" err="1" smtClean="0">
                <a:solidFill>
                  <a:srgbClr val="0000FF"/>
                </a:solidFill>
              </a:rPr>
              <a:t>MusaCare</a:t>
            </a:r>
            <a:r>
              <a:rPr lang="es-ES_tradnl" sz="3200" b="1" i="1" dirty="0" smtClean="0">
                <a:solidFill>
                  <a:srgbClr val="0000FF"/>
                </a:solidFill>
              </a:rPr>
              <a:t> CP incorporado en un programa integrado de manejo</a:t>
            </a:r>
            <a:endParaRPr lang="es-ES" sz="3200" i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3048" y="33866"/>
            <a:ext cx="719999" cy="719999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8055374" y="762001"/>
            <a:ext cx="1135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err="1" smtClean="0"/>
              <a:t>SemiComercial</a:t>
            </a:r>
            <a:endParaRPr lang="es-E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4189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678453"/>
              </p:ext>
            </p:extLst>
          </p:nvPr>
        </p:nvGraphicFramePr>
        <p:xfrm>
          <a:off x="793057" y="1424702"/>
          <a:ext cx="7625618" cy="4090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2422836" y="4804231"/>
            <a:ext cx="336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a</a:t>
            </a:r>
            <a:endParaRPr lang="es-E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3669318" y="4804231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b</a:t>
            </a:r>
            <a:endParaRPr lang="es-ES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4918643" y="4804231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b</a:t>
            </a:r>
            <a:endParaRPr lang="es-ES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174036" y="4804231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b</a:t>
            </a:r>
            <a:endParaRPr lang="es-ES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7442083" y="4804231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b</a:t>
            </a:r>
            <a:endParaRPr lang="es-ES" sz="24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2162359" y="5330743"/>
            <a:ext cx="86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Testigo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410746" y="5352175"/>
            <a:ext cx="85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0.75 kg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665124" y="5354699"/>
            <a:ext cx="85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1.00 kg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930896" y="5330743"/>
            <a:ext cx="85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1.25 kg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200835" y="5357223"/>
            <a:ext cx="85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1.50 kg</a:t>
            </a:r>
            <a:endParaRPr lang="es-ES" dirty="0"/>
          </a:p>
        </p:txBody>
      </p:sp>
      <p:sp>
        <p:nvSpPr>
          <p:cNvPr id="15" name="Flecha abajo 14"/>
          <p:cNvSpPr/>
          <p:nvPr/>
        </p:nvSpPr>
        <p:spPr>
          <a:xfrm>
            <a:off x="4936039" y="3435143"/>
            <a:ext cx="349825" cy="773199"/>
          </a:xfrm>
          <a:prstGeom prst="downArrow">
            <a:avLst/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ítulo 3"/>
          <p:cNvSpPr>
            <a:spLocks noGrp="1"/>
          </p:cNvSpPr>
          <p:nvPr>
            <p:ph type="title" idx="4294967295"/>
          </p:nvPr>
        </p:nvSpPr>
        <p:spPr>
          <a:xfrm>
            <a:off x="390001" y="134936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smtClean="0">
                <a:solidFill>
                  <a:srgbClr val="0000FF"/>
                </a:solidFill>
              </a:rPr>
              <a:t>Optimización de  dosis de </a:t>
            </a:r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> 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278" y="33866"/>
            <a:ext cx="720000" cy="720000"/>
          </a:xfrm>
          <a:prstGeom prst="rect">
            <a:avLst/>
          </a:prstGeom>
        </p:spPr>
      </p:pic>
      <p:grpSp>
        <p:nvGrpSpPr>
          <p:cNvPr id="18" name="Agrupar 17"/>
          <p:cNvGrpSpPr/>
          <p:nvPr/>
        </p:nvGrpSpPr>
        <p:grpSpPr>
          <a:xfrm>
            <a:off x="3386609" y="6180646"/>
            <a:ext cx="2448881" cy="369332"/>
            <a:chOff x="1591711" y="6417708"/>
            <a:chExt cx="2448881" cy="369332"/>
          </a:xfrm>
        </p:grpSpPr>
        <p:sp>
          <p:nvSpPr>
            <p:cNvPr id="19" name="CuadroTexto 18"/>
            <p:cNvSpPr txBox="1"/>
            <p:nvPr/>
          </p:nvSpPr>
          <p:spPr>
            <a:xfrm>
              <a:off x="1591711" y="6448486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i="1" dirty="0" smtClean="0"/>
                <a:t>Estudio realizado por:</a:t>
              </a:r>
              <a:endParaRPr lang="es-ES" sz="1400" i="1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3352784" y="6417708"/>
              <a:ext cx="687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STAA</a:t>
              </a:r>
              <a:endParaRPr lang="es-ES" b="1" dirty="0"/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8319149" y="762001"/>
            <a:ext cx="71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smtClean="0"/>
              <a:t>Parcelas</a:t>
            </a:r>
          </a:p>
        </p:txBody>
      </p:sp>
      <p:sp>
        <p:nvSpPr>
          <p:cNvPr id="22" name="Arco 21"/>
          <p:cNvSpPr/>
          <p:nvPr/>
        </p:nvSpPr>
        <p:spPr>
          <a:xfrm rot="10800000">
            <a:off x="2539729" y="-1231635"/>
            <a:ext cx="6041486" cy="5638426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6233892" y="1751181"/>
            <a:ext cx="2092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dirty="0" smtClean="0"/>
              <a:t>0.75 kg </a:t>
            </a:r>
            <a:r>
              <a:rPr lang="mr-IN" sz="2000" b="1" i="1" dirty="0" smtClean="0"/>
              <a:t>–</a:t>
            </a:r>
            <a:r>
              <a:rPr lang="es-ES" sz="2000" b="1" i="1" dirty="0" smtClean="0"/>
              <a:t> mixture</a:t>
            </a:r>
          </a:p>
          <a:p>
            <a:endParaRPr lang="es-ES" sz="2000" b="1" i="1" dirty="0"/>
          </a:p>
          <a:p>
            <a:r>
              <a:rPr lang="es-ES" sz="2000" b="1" i="1" dirty="0" smtClean="0"/>
              <a:t>1.00 kg - solo</a:t>
            </a:r>
            <a:endParaRPr lang="es-ES" sz="2000" b="1" i="1" dirty="0"/>
          </a:p>
        </p:txBody>
      </p:sp>
      <p:sp>
        <p:nvSpPr>
          <p:cNvPr id="24" name="Arco 23"/>
          <p:cNvSpPr/>
          <p:nvPr/>
        </p:nvSpPr>
        <p:spPr>
          <a:xfrm rot="10800000" flipH="1">
            <a:off x="2480489" y="-1233187"/>
            <a:ext cx="6041486" cy="5638426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/>
          <p:cNvSpPr txBox="1"/>
          <p:nvPr/>
        </p:nvSpPr>
        <p:spPr>
          <a:xfrm>
            <a:off x="8408047" y="1443278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TXT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8425767" y="1807362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TXT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8387287" y="2172998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TXT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8137167" y="2346194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TXT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944767" y="2865782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TXT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8098687" y="2480902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TXT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579194" y="3075543"/>
            <a:ext cx="530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TXT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2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229652"/>
              </p:ext>
            </p:extLst>
          </p:nvPr>
        </p:nvGraphicFramePr>
        <p:xfrm>
          <a:off x="508000" y="117687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278" y="33866"/>
            <a:ext cx="720000" cy="720000"/>
          </a:xfrm>
          <a:prstGeom prst="rect">
            <a:avLst/>
          </a:prstGeom>
        </p:spPr>
      </p:pic>
      <p:sp>
        <p:nvSpPr>
          <p:cNvPr id="7" name="Título 3"/>
          <p:cNvSpPr>
            <a:spLocks noGrp="1"/>
          </p:cNvSpPr>
          <p:nvPr>
            <p:ph type="title" idx="4294967295"/>
          </p:nvPr>
        </p:nvSpPr>
        <p:spPr>
          <a:xfrm>
            <a:off x="390001" y="134936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smtClean="0">
                <a:solidFill>
                  <a:srgbClr val="0000FF"/>
                </a:solidFill>
              </a:rPr>
              <a:t>Dependencia de </a:t>
            </a:r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/>
            </a:r>
            <a:br>
              <a:rPr lang="es-ES" sz="3200" b="1" i="1" dirty="0" smtClean="0">
                <a:solidFill>
                  <a:srgbClr val="0000FF"/>
                </a:solidFill>
              </a:rPr>
            </a:br>
            <a:r>
              <a:rPr lang="es-ES" sz="3200" b="1" i="1" dirty="0" smtClean="0">
                <a:solidFill>
                  <a:srgbClr val="0000FF"/>
                </a:solidFill>
              </a:rPr>
              <a:t>del aceite agrícola 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3386609" y="6180646"/>
            <a:ext cx="2448881" cy="369332"/>
            <a:chOff x="1591711" y="6417708"/>
            <a:chExt cx="2448881" cy="369332"/>
          </a:xfrm>
        </p:grpSpPr>
        <p:sp>
          <p:nvSpPr>
            <p:cNvPr id="9" name="CuadroTexto 8"/>
            <p:cNvSpPr txBox="1"/>
            <p:nvPr/>
          </p:nvSpPr>
          <p:spPr>
            <a:xfrm>
              <a:off x="1591711" y="6448486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i="1" dirty="0" smtClean="0"/>
                <a:t>Estudio realizado por:</a:t>
              </a:r>
              <a:endParaRPr lang="es-ES" sz="1400" i="1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3352784" y="6417708"/>
              <a:ext cx="687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STAA</a:t>
              </a:r>
              <a:endParaRPr lang="es-ES" b="1" dirty="0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8319149" y="762001"/>
            <a:ext cx="71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smtClean="0"/>
              <a:t>Parcelas</a:t>
            </a:r>
          </a:p>
        </p:txBody>
      </p:sp>
    </p:spTree>
    <p:extLst>
      <p:ext uri="{BB962C8B-B14F-4D97-AF65-F5344CB8AC3E}">
        <p14:creationId xmlns:p14="http://schemas.microsoft.com/office/powerpoint/2010/main" val="707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3336"/>
            <a:ext cx="8496944" cy="738664"/>
          </a:xfrm>
        </p:spPr>
        <p:txBody>
          <a:bodyPr/>
          <a:lstStyle/>
          <a:p>
            <a:pPr algn="l"/>
            <a:r>
              <a:rPr lang="nl-NL" sz="2400" b="1" i="1" dirty="0" err="1" smtClean="0">
                <a:solidFill>
                  <a:schemeClr val="bg1"/>
                </a:solidFill>
              </a:rPr>
              <a:t>Solución</a:t>
            </a:r>
            <a:r>
              <a:rPr lang="nl-NL" sz="2400" b="1" i="1" dirty="0" smtClean="0">
                <a:solidFill>
                  <a:schemeClr val="bg1"/>
                </a:solidFill>
              </a:rPr>
              <a:t> </a:t>
            </a:r>
            <a:r>
              <a:rPr lang="nl-NL" sz="2400" b="1" i="1" dirty="0" err="1" smtClean="0">
                <a:solidFill>
                  <a:schemeClr val="bg1"/>
                </a:solidFill>
              </a:rPr>
              <a:t>Ceradis</a:t>
            </a:r>
            <a:r>
              <a:rPr lang="nl-NL" sz="2400" b="1" i="1" dirty="0" smtClean="0">
                <a:solidFill>
                  <a:schemeClr val="bg1"/>
                </a:solidFill>
              </a:rPr>
              <a:t>:  </a:t>
            </a:r>
            <a:r>
              <a:rPr lang="nl-NL" sz="2400" dirty="0" err="1" smtClean="0">
                <a:solidFill>
                  <a:schemeClr val="bg1"/>
                </a:solidFill>
              </a:rPr>
              <a:t>tecnología</a:t>
            </a:r>
            <a:r>
              <a:rPr lang="nl-NL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formulación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para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reducir</a:t>
            </a:r>
            <a:r>
              <a:rPr lang="en-US" sz="2400" dirty="0" smtClean="0">
                <a:solidFill>
                  <a:schemeClr val="bg1"/>
                </a:solidFill>
              </a:rPr>
              <a:t> los </a:t>
            </a:r>
            <a:r>
              <a:rPr lang="en-US" sz="2400" dirty="0" err="1" smtClean="0">
                <a:solidFill>
                  <a:schemeClr val="bg1"/>
                </a:solidFill>
              </a:rPr>
              <a:t>niveles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fungicidas</a:t>
            </a:r>
            <a:r>
              <a:rPr lang="en-US" sz="2400" dirty="0" smtClean="0">
                <a:solidFill>
                  <a:schemeClr val="bg1"/>
                </a:solidFill>
              </a:rPr>
              <a:t> y </a:t>
            </a:r>
            <a:r>
              <a:rPr lang="en-US" sz="2400" dirty="0" err="1" smtClean="0">
                <a:solidFill>
                  <a:schemeClr val="bg1"/>
                </a:solidFill>
              </a:rPr>
              <a:t>traer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nuevos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i.a</a:t>
            </a:r>
            <a:r>
              <a:rPr lang="en-US" sz="2400" dirty="0" smtClean="0">
                <a:solidFill>
                  <a:schemeClr val="bg1"/>
                </a:solidFill>
              </a:rPr>
              <a:t>. de </a:t>
            </a:r>
            <a:r>
              <a:rPr lang="en-US" sz="2400" dirty="0" err="1" smtClean="0">
                <a:solidFill>
                  <a:schemeClr val="bg1"/>
                </a:solidFill>
              </a:rPr>
              <a:t>otras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industrias</a:t>
            </a:r>
            <a:r>
              <a:rPr lang="en-US" sz="2400" dirty="0" smtClean="0">
                <a:solidFill>
                  <a:schemeClr val="bg1"/>
                </a:solidFill>
              </a:rPr>
              <a:t> al agro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1332000"/>
            <a:ext cx="1759272" cy="253533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40849" y="1387836"/>
            <a:ext cx="1489551" cy="198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eaLnBrk="0" hangingPunct="0">
              <a:spcAft>
                <a:spcPct val="20000"/>
              </a:spcAft>
              <a:buClr>
                <a:srgbClr val="4F81BD"/>
              </a:buClr>
              <a:buSzPct val="100000"/>
            </a:pPr>
            <a:r>
              <a:rPr lang="en-US" sz="1400" b="1" dirty="0" err="1" smtClean="0">
                <a:solidFill>
                  <a:prstClr val="white"/>
                </a:solidFill>
              </a:rPr>
              <a:t>Reducir</a:t>
            </a:r>
            <a:r>
              <a:rPr lang="en-US" sz="1400" b="1" dirty="0" smtClean="0">
                <a:solidFill>
                  <a:prstClr val="white"/>
                </a:solidFill>
              </a:rPr>
              <a:t> la </a:t>
            </a:r>
            <a:r>
              <a:rPr lang="en-US" sz="1400" b="1" dirty="0" err="1" smtClean="0">
                <a:solidFill>
                  <a:prstClr val="white"/>
                </a:solidFill>
              </a:rPr>
              <a:t>dosis</a:t>
            </a:r>
            <a:r>
              <a:rPr lang="en-US" sz="1400" b="1" dirty="0" smtClean="0">
                <a:solidFill>
                  <a:prstClr val="white"/>
                </a:solidFill>
              </a:rPr>
              <a:t> de </a:t>
            </a:r>
            <a:r>
              <a:rPr lang="en-US" sz="1400" b="1" dirty="0" err="1" smtClean="0">
                <a:solidFill>
                  <a:prstClr val="white"/>
                </a:solidFill>
              </a:rPr>
              <a:t>i.a</a:t>
            </a:r>
            <a:r>
              <a:rPr lang="en-US" sz="1400" b="1" dirty="0" smtClean="0">
                <a:solidFill>
                  <a:prstClr val="white"/>
                </a:solidFill>
              </a:rPr>
              <a:t>. </a:t>
            </a:r>
            <a:r>
              <a:rPr lang="en-US" sz="1400" b="1" dirty="0" err="1" smtClean="0">
                <a:solidFill>
                  <a:prstClr val="white"/>
                </a:solidFill>
              </a:rPr>
              <a:t>existentes</a:t>
            </a:r>
            <a:r>
              <a:rPr lang="en-US" sz="1400" b="1" dirty="0" smtClean="0">
                <a:solidFill>
                  <a:prstClr val="white"/>
                </a:solidFill>
              </a:rPr>
              <a:t> (25-50%) </a:t>
            </a:r>
          </a:p>
          <a:p>
            <a:pPr marL="285750" indent="-285750" eaLnBrk="0" hangingPunct="0">
              <a:spcAft>
                <a:spcPct val="200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prstClr val="white"/>
                </a:solidFill>
              </a:rPr>
              <a:t>Impacto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 err="1" smtClean="0">
                <a:solidFill>
                  <a:prstClr val="white"/>
                </a:solidFill>
              </a:rPr>
              <a:t>Ambiental</a:t>
            </a:r>
            <a:endParaRPr lang="en-US" sz="1400" dirty="0" smtClean="0">
              <a:solidFill>
                <a:prstClr val="white"/>
              </a:solidFill>
            </a:endParaRPr>
          </a:p>
          <a:p>
            <a:pPr marL="285750" indent="-285750" eaLnBrk="0" hangingPunct="0">
              <a:spcAft>
                <a:spcPct val="200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Responder a la </a:t>
            </a:r>
            <a:r>
              <a:rPr lang="en-US" sz="1400" dirty="0" err="1" smtClean="0">
                <a:solidFill>
                  <a:prstClr val="white"/>
                </a:solidFill>
              </a:rPr>
              <a:t>presión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 err="1" smtClean="0">
                <a:solidFill>
                  <a:prstClr val="white"/>
                </a:solidFill>
              </a:rPr>
              <a:t>regulatoria</a:t>
            </a:r>
            <a:endParaRPr lang="en-US" sz="1400" dirty="0" smtClean="0">
              <a:solidFill>
                <a:prstClr val="white"/>
              </a:solidFill>
            </a:endParaRPr>
          </a:p>
          <a:p>
            <a:pPr marL="285750" indent="-285750" eaLnBrk="0" hangingPunct="0">
              <a:spcAft>
                <a:spcPct val="200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‘</a:t>
            </a:r>
            <a:r>
              <a:rPr lang="en-US" sz="1400" dirty="0" err="1" smtClean="0">
                <a:solidFill>
                  <a:prstClr val="white"/>
                </a:solidFill>
              </a:rPr>
              <a:t>Genérricos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 err="1" smtClean="0">
                <a:solidFill>
                  <a:prstClr val="white"/>
                </a:solidFill>
              </a:rPr>
              <a:t>patentados</a:t>
            </a:r>
            <a:r>
              <a:rPr lang="en-US" sz="1400" dirty="0" smtClean="0">
                <a:solidFill>
                  <a:prstClr val="white"/>
                </a:solidFill>
              </a:rPr>
              <a:t>’</a:t>
            </a:r>
          </a:p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prstClr val="white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340474" y="1488406"/>
            <a:ext cx="5737632" cy="116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176213" indent="-176213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Symbol" pitchFamily="18" charset="2"/>
              <a:buChar char="*"/>
            </a:pPr>
            <a:r>
              <a:rPr lang="en-US" sz="1400" dirty="0" smtClean="0">
                <a:solidFill>
                  <a:prstClr val="black"/>
                </a:solidFill>
              </a:rPr>
              <a:t>HP: Alto </a:t>
            </a:r>
            <a:r>
              <a:rPr lang="en-US" sz="1400" dirty="0" err="1">
                <a:solidFill>
                  <a:prstClr val="black"/>
                </a:solidFill>
              </a:rPr>
              <a:t>f</a:t>
            </a:r>
            <a:r>
              <a:rPr lang="en-US" sz="1400" dirty="0" err="1" smtClean="0">
                <a:solidFill>
                  <a:prstClr val="black"/>
                </a:solidFill>
              </a:rPr>
              <a:t>osfito</a:t>
            </a:r>
            <a:r>
              <a:rPr lang="en-US" sz="1400" dirty="0" smtClean="0">
                <a:solidFill>
                  <a:prstClr val="black"/>
                </a:solidFill>
              </a:rPr>
              <a:t> en </a:t>
            </a:r>
            <a:r>
              <a:rPr lang="en-US" sz="1400" dirty="0" err="1" smtClean="0">
                <a:solidFill>
                  <a:prstClr val="black"/>
                </a:solidFill>
              </a:rPr>
              <a:t>mezcla</a:t>
            </a:r>
            <a:r>
              <a:rPr lang="en-US" sz="1400" dirty="0" smtClean="0">
                <a:solidFill>
                  <a:prstClr val="black"/>
                </a:solidFill>
              </a:rPr>
              <a:t> con </a:t>
            </a:r>
            <a:r>
              <a:rPr lang="en-US" sz="1400" dirty="0" err="1" smtClean="0">
                <a:solidFill>
                  <a:prstClr val="black"/>
                </a:solidFill>
              </a:rPr>
              <a:t>otros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i.a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</a:p>
          <a:p>
            <a:pPr marL="176213" indent="-176213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Symbol" pitchFamily="18" charset="2"/>
              <a:buChar char="*"/>
            </a:pPr>
            <a:r>
              <a:rPr lang="en-US" sz="1400" dirty="0" err="1" smtClean="0">
                <a:solidFill>
                  <a:prstClr val="black"/>
                </a:solidFill>
              </a:rPr>
              <a:t>Fosfito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estimula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las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defensasde</a:t>
            </a:r>
            <a:r>
              <a:rPr lang="en-US" sz="1400" dirty="0" smtClean="0">
                <a:solidFill>
                  <a:prstClr val="black"/>
                </a:solidFill>
              </a:rPr>
              <a:t> la </a:t>
            </a:r>
            <a:r>
              <a:rPr lang="en-US" sz="1400" dirty="0" err="1" smtClean="0">
                <a:solidFill>
                  <a:prstClr val="black"/>
                </a:solidFill>
              </a:rPr>
              <a:t>planta</a:t>
            </a:r>
            <a:r>
              <a:rPr lang="en-US" sz="1400" dirty="0" smtClean="0">
                <a:solidFill>
                  <a:prstClr val="black"/>
                </a:solidFill>
              </a:rPr>
              <a:t> y </a:t>
            </a:r>
            <a:r>
              <a:rPr lang="en-US" sz="1400" dirty="0" err="1" smtClean="0">
                <a:solidFill>
                  <a:prstClr val="black"/>
                </a:solidFill>
              </a:rPr>
              <a:t>aumenta</a:t>
            </a:r>
            <a:r>
              <a:rPr lang="en-US" sz="1400" dirty="0" smtClean="0">
                <a:solidFill>
                  <a:prstClr val="black"/>
                </a:solidFill>
              </a:rPr>
              <a:t> la </a:t>
            </a:r>
            <a:r>
              <a:rPr lang="en-US" sz="1400" dirty="0" err="1" smtClean="0">
                <a:solidFill>
                  <a:prstClr val="black"/>
                </a:solidFill>
              </a:rPr>
              <a:t>productividad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176213" indent="-176213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Symbol" pitchFamily="18" charset="2"/>
              <a:buChar char="*"/>
            </a:pPr>
            <a:r>
              <a:rPr lang="en-US" sz="1400" dirty="0" err="1" smtClean="0">
                <a:solidFill>
                  <a:prstClr val="black"/>
                </a:solidFill>
              </a:rPr>
              <a:t>Habilidad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única</a:t>
            </a:r>
            <a:r>
              <a:rPr lang="en-US" sz="1400" dirty="0" smtClean="0">
                <a:solidFill>
                  <a:prstClr val="black"/>
                </a:solidFill>
              </a:rPr>
              <a:t> de </a:t>
            </a:r>
            <a:r>
              <a:rPr lang="en-US" sz="1400" dirty="0" err="1" smtClean="0">
                <a:solidFill>
                  <a:prstClr val="black"/>
                </a:solidFill>
              </a:rPr>
              <a:t>mezclarse</a:t>
            </a:r>
            <a:r>
              <a:rPr lang="en-US" sz="1400" dirty="0" smtClean="0">
                <a:solidFill>
                  <a:prstClr val="black"/>
                </a:solidFill>
              </a:rPr>
              <a:t> con </a:t>
            </a:r>
            <a:r>
              <a:rPr lang="en-US" sz="1400" dirty="0" err="1" smtClean="0">
                <a:solidFill>
                  <a:prstClr val="black"/>
                </a:solidFill>
              </a:rPr>
              <a:t>otros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productos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176213" indent="-176213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Symbol" pitchFamily="18" charset="2"/>
              <a:buChar char="*"/>
            </a:pPr>
            <a:r>
              <a:rPr lang="en-US" sz="1400" dirty="0" err="1" smtClean="0">
                <a:solidFill>
                  <a:prstClr val="black"/>
                </a:solidFill>
              </a:rPr>
              <a:t>Reducción</a:t>
            </a:r>
            <a:r>
              <a:rPr lang="en-US" sz="1400" dirty="0" smtClean="0">
                <a:solidFill>
                  <a:prstClr val="black"/>
                </a:solidFill>
              </a:rPr>
              <a:t> de la </a:t>
            </a:r>
            <a:r>
              <a:rPr lang="en-US" sz="1400" dirty="0" err="1" smtClean="0">
                <a:solidFill>
                  <a:prstClr val="black"/>
                </a:solidFill>
              </a:rPr>
              <a:t>dosis</a:t>
            </a:r>
            <a:r>
              <a:rPr lang="en-US" sz="1400" dirty="0" smtClean="0">
                <a:solidFill>
                  <a:prstClr val="black"/>
                </a:solidFill>
              </a:rPr>
              <a:t> de </a:t>
            </a:r>
            <a:r>
              <a:rPr lang="en-US" sz="1400" dirty="0" err="1" smtClean="0">
                <a:solidFill>
                  <a:prstClr val="black"/>
                </a:solidFill>
              </a:rPr>
              <a:t>ingrediente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activo</a:t>
            </a:r>
            <a:r>
              <a:rPr lang="en-US" sz="1400" dirty="0" smtClean="0">
                <a:solidFill>
                  <a:prstClr val="black"/>
                </a:solidFill>
              </a:rPr>
              <a:t> de 25-50%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340474" y="2873806"/>
            <a:ext cx="5737632" cy="85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176213" indent="-176213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Symbol" pitchFamily="18" charset="2"/>
              <a:buChar char="*"/>
            </a:pPr>
            <a:r>
              <a:rPr lang="en-US" sz="1400" dirty="0">
                <a:solidFill>
                  <a:prstClr val="black"/>
                </a:solidFill>
              </a:rPr>
              <a:t>PEM: </a:t>
            </a:r>
            <a:r>
              <a:rPr lang="en-US" sz="1400" dirty="0" err="1" smtClean="0">
                <a:solidFill>
                  <a:prstClr val="black"/>
                </a:solidFill>
              </a:rPr>
              <a:t>Matriz</a:t>
            </a:r>
            <a:r>
              <a:rPr lang="en-US" sz="1400" dirty="0" smtClean="0">
                <a:solidFill>
                  <a:prstClr val="black"/>
                </a:solidFill>
              </a:rPr>
              <a:t> Poly</a:t>
            </a:r>
            <a:r>
              <a:rPr lang="en-US" sz="1400" dirty="0">
                <a:solidFill>
                  <a:prstClr val="black"/>
                </a:solidFill>
              </a:rPr>
              <a:t>-</a:t>
            </a:r>
            <a:r>
              <a:rPr lang="en-US" sz="1400" dirty="0" err="1" smtClean="0">
                <a:solidFill>
                  <a:prstClr val="black"/>
                </a:solidFill>
              </a:rPr>
              <a:t>Electrolítica</a:t>
            </a:r>
            <a:endParaRPr lang="en-US" sz="1400" dirty="0">
              <a:solidFill>
                <a:prstClr val="black"/>
              </a:solidFill>
            </a:endParaRPr>
          </a:p>
          <a:p>
            <a:pPr marL="176213" indent="-176213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Symbol" pitchFamily="18" charset="2"/>
              <a:buChar char="*"/>
            </a:pPr>
            <a:r>
              <a:rPr lang="en-US" sz="1400" dirty="0" err="1" smtClean="0">
                <a:solidFill>
                  <a:prstClr val="black"/>
                </a:solidFill>
              </a:rPr>
              <a:t>Fuerte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adherencia</a:t>
            </a:r>
            <a:r>
              <a:rPr lang="en-US" sz="1400" dirty="0" smtClean="0">
                <a:solidFill>
                  <a:prstClr val="black"/>
                </a:solidFill>
              </a:rPr>
              <a:t> a la </a:t>
            </a:r>
            <a:r>
              <a:rPr lang="en-US" sz="1400" dirty="0" err="1" smtClean="0">
                <a:solidFill>
                  <a:prstClr val="black"/>
                </a:solidFill>
              </a:rPr>
              <a:t>superficie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</a:rPr>
              <a:t>humectante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</a:rPr>
              <a:t>liberación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lenta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176213" indent="-176213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Symbol" pitchFamily="18" charset="2"/>
              <a:buChar char="*"/>
            </a:pPr>
            <a:r>
              <a:rPr lang="en-US" sz="1400" dirty="0" err="1" smtClean="0">
                <a:solidFill>
                  <a:prstClr val="black"/>
                </a:solidFill>
              </a:rPr>
              <a:t>Aumento</a:t>
            </a:r>
            <a:r>
              <a:rPr lang="en-US" sz="1400" dirty="0" smtClean="0">
                <a:solidFill>
                  <a:prstClr val="black"/>
                </a:solidFill>
              </a:rPr>
              <a:t> en </a:t>
            </a:r>
            <a:r>
              <a:rPr lang="en-US" sz="1400" dirty="0" err="1" smtClean="0">
                <a:solidFill>
                  <a:prstClr val="black"/>
                </a:solidFill>
              </a:rPr>
              <a:t>eficacia</a:t>
            </a:r>
            <a:r>
              <a:rPr lang="en-US" sz="1400" dirty="0" smtClean="0">
                <a:solidFill>
                  <a:prstClr val="black"/>
                </a:solidFill>
              </a:rPr>
              <a:t> (2-4x)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998708"/>
            <a:ext cx="1759272" cy="25353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40849" y="4054544"/>
            <a:ext cx="1489551" cy="198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eaLnBrk="0" hangingPunct="0">
              <a:spcAft>
                <a:spcPct val="20000"/>
              </a:spcAft>
              <a:buClr>
                <a:srgbClr val="4F81BD"/>
              </a:buClr>
              <a:buSzPct val="100000"/>
            </a:pPr>
            <a:r>
              <a:rPr lang="en-US" sz="1400" b="1" dirty="0" smtClean="0">
                <a:solidFill>
                  <a:prstClr val="white"/>
                </a:solidFill>
              </a:rPr>
              <a:t>Traer </a:t>
            </a:r>
            <a:r>
              <a:rPr lang="en-US" sz="1400" b="1" dirty="0" err="1" smtClean="0">
                <a:solidFill>
                  <a:prstClr val="white"/>
                </a:solidFill>
              </a:rPr>
              <a:t>i.a.´s</a:t>
            </a:r>
            <a:r>
              <a:rPr lang="en-US" sz="1400" b="1" dirty="0" smtClean="0">
                <a:solidFill>
                  <a:prstClr val="white"/>
                </a:solidFill>
              </a:rPr>
              <a:t> de </a:t>
            </a:r>
            <a:r>
              <a:rPr lang="en-US" sz="1400" b="1" dirty="0" err="1" smtClean="0">
                <a:solidFill>
                  <a:prstClr val="white"/>
                </a:solidFill>
              </a:rPr>
              <a:t>otros</a:t>
            </a:r>
            <a:r>
              <a:rPr lang="en-US" sz="1400" b="1" dirty="0" smtClean="0">
                <a:solidFill>
                  <a:prstClr val="white"/>
                </a:solidFill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</a:rPr>
              <a:t>sectores</a:t>
            </a:r>
            <a:r>
              <a:rPr lang="en-US" sz="1400" b="1" dirty="0" smtClean="0">
                <a:solidFill>
                  <a:prstClr val="white"/>
                </a:solidFill>
              </a:rPr>
              <a:t>  a la </a:t>
            </a:r>
            <a:r>
              <a:rPr lang="en-US" sz="1400" b="1" dirty="0" err="1" smtClean="0">
                <a:solidFill>
                  <a:prstClr val="white"/>
                </a:solidFill>
              </a:rPr>
              <a:t>protección</a:t>
            </a:r>
            <a:r>
              <a:rPr lang="en-US" sz="1400" b="1" dirty="0" smtClean="0">
                <a:solidFill>
                  <a:prstClr val="white"/>
                </a:solidFill>
              </a:rPr>
              <a:t> de </a:t>
            </a:r>
            <a:r>
              <a:rPr lang="en-US" sz="1400" b="1" dirty="0" err="1" smtClean="0">
                <a:solidFill>
                  <a:prstClr val="white"/>
                </a:solidFill>
              </a:rPr>
              <a:t>cultivos</a:t>
            </a:r>
            <a:r>
              <a:rPr lang="en-US" sz="1400" b="1" dirty="0">
                <a:solidFill>
                  <a:prstClr val="white"/>
                </a:solidFill>
              </a:rPr>
              <a:t> </a:t>
            </a:r>
            <a:r>
              <a:rPr lang="en-US" sz="1400" b="1" dirty="0" smtClean="0">
                <a:solidFill>
                  <a:prstClr val="white"/>
                </a:solidFill>
              </a:rPr>
              <a:t>con la </a:t>
            </a:r>
            <a:r>
              <a:rPr lang="en-US" sz="1400" b="1" dirty="0" err="1" smtClean="0">
                <a:solidFill>
                  <a:prstClr val="white"/>
                </a:solidFill>
              </a:rPr>
              <a:t>misma</a:t>
            </a:r>
            <a:r>
              <a:rPr lang="en-US" sz="1400" b="1" dirty="0" smtClean="0">
                <a:solidFill>
                  <a:prstClr val="white"/>
                </a:solidFill>
              </a:rPr>
              <a:t> </a:t>
            </a:r>
            <a:r>
              <a:rPr lang="en-US" sz="1400" b="1" dirty="0" err="1" smtClean="0">
                <a:solidFill>
                  <a:prstClr val="white"/>
                </a:solidFill>
              </a:rPr>
              <a:t>eficacia</a:t>
            </a:r>
            <a:r>
              <a:rPr lang="en-US" sz="1400" b="1" dirty="0" smtClean="0">
                <a:solidFill>
                  <a:prstClr val="white"/>
                </a:solidFill>
              </a:rPr>
              <a:t> </a:t>
            </a:r>
          </a:p>
          <a:p>
            <a:pPr marL="285750" indent="-285750" eaLnBrk="0" hangingPunct="0">
              <a:spcAft>
                <a:spcPct val="200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prstClr val="white"/>
                </a:solidFill>
              </a:rPr>
              <a:t>Eficacia</a:t>
            </a:r>
            <a:r>
              <a:rPr lang="en-US" sz="1400" dirty="0" smtClean="0">
                <a:solidFill>
                  <a:prstClr val="white"/>
                </a:solidFill>
              </a:rPr>
              <a:t>, </a:t>
            </a:r>
            <a:r>
              <a:rPr lang="en-US" sz="1400" dirty="0" err="1" smtClean="0">
                <a:solidFill>
                  <a:prstClr val="white"/>
                </a:solidFill>
              </a:rPr>
              <a:t>seguridad</a:t>
            </a:r>
            <a:r>
              <a:rPr lang="en-US" sz="1400" dirty="0" smtClean="0">
                <a:solidFill>
                  <a:prstClr val="white"/>
                </a:solidFill>
              </a:rPr>
              <a:t>, y </a:t>
            </a:r>
            <a:r>
              <a:rPr lang="en-US" sz="1400" dirty="0" err="1" smtClean="0">
                <a:solidFill>
                  <a:prstClr val="white"/>
                </a:solidFill>
              </a:rPr>
              <a:t>resistencia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 err="1" smtClean="0">
                <a:solidFill>
                  <a:prstClr val="white"/>
                </a:solidFill>
              </a:rPr>
              <a:t>probada</a:t>
            </a:r>
            <a:endParaRPr lang="en-US" sz="1400" dirty="0" smtClean="0">
              <a:solidFill>
                <a:prstClr val="white"/>
              </a:solidFill>
            </a:endParaRPr>
          </a:p>
          <a:p>
            <a:pPr marL="285750" indent="-285750" eaLnBrk="0" hangingPunct="0">
              <a:spcAft>
                <a:spcPct val="200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prstClr val="white"/>
                </a:solidFill>
              </a:rPr>
              <a:t>Biológicos</a:t>
            </a:r>
            <a:endParaRPr lang="en-US" sz="1400" dirty="0" smtClean="0">
              <a:solidFill>
                <a:prstClr val="white"/>
              </a:solidFill>
            </a:endParaRPr>
          </a:p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prstClr val="white"/>
              </a:solidFill>
            </a:endParaRPr>
          </a:p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prstClr val="white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3340474" y="4072808"/>
            <a:ext cx="5737632" cy="116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>
            <a:defPPr>
              <a:defRPr lang="nl-NL"/>
            </a:defPPr>
            <a:lvl1pPr marL="176213" indent="-176213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Symbol" pitchFamily="18" charset="2"/>
              <a:buChar char="*"/>
              <a:defRPr sz="1400"/>
            </a:lvl1pPr>
          </a:lstStyle>
          <a:p>
            <a:r>
              <a:rPr lang="en-US" dirty="0" err="1">
                <a:solidFill>
                  <a:prstClr val="black"/>
                </a:solidFill>
              </a:rPr>
              <a:t>CeraMax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una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aditivo</a:t>
            </a:r>
            <a:r>
              <a:rPr lang="en-US" dirty="0" smtClean="0">
                <a:solidFill>
                  <a:prstClr val="black"/>
                </a:solidFill>
              </a:rPr>
              <a:t> de </a:t>
            </a:r>
            <a:r>
              <a:rPr lang="en-US" dirty="0" err="1" smtClean="0">
                <a:solidFill>
                  <a:prstClr val="black"/>
                </a:solidFill>
              </a:rPr>
              <a:t>alimentos</a:t>
            </a:r>
            <a:r>
              <a:rPr lang="en-US" dirty="0" smtClean="0">
                <a:solidFill>
                  <a:prstClr val="black"/>
                </a:solidFill>
              </a:rPr>
              <a:t> el </a:t>
            </a:r>
            <a:r>
              <a:rPr lang="en-US" dirty="0" err="1" smtClean="0">
                <a:solidFill>
                  <a:prstClr val="black"/>
                </a:solidFill>
              </a:rPr>
              <a:t>cual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Ceradis</a:t>
            </a:r>
            <a:r>
              <a:rPr lang="en-US" dirty="0" smtClean="0">
                <a:solidFill>
                  <a:prstClr val="black"/>
                </a:solidFill>
              </a:rPr>
              <a:t> lo ha </a:t>
            </a:r>
            <a:r>
              <a:rPr lang="en-US" dirty="0" err="1" smtClean="0">
                <a:solidFill>
                  <a:prstClr val="black"/>
                </a:solidFill>
              </a:rPr>
              <a:t>hecho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económicamente</a:t>
            </a:r>
            <a:r>
              <a:rPr lang="en-US" dirty="0" smtClean="0">
                <a:solidFill>
                  <a:prstClr val="black"/>
                </a:solidFill>
              </a:rPr>
              <a:t> viable </a:t>
            </a:r>
            <a:r>
              <a:rPr lang="en-US" dirty="0" err="1" smtClean="0">
                <a:solidFill>
                  <a:prstClr val="black"/>
                </a:solidFill>
              </a:rPr>
              <a:t>para</a:t>
            </a:r>
            <a:r>
              <a:rPr lang="en-US" dirty="0" smtClean="0">
                <a:solidFill>
                  <a:prstClr val="black"/>
                </a:solidFill>
              </a:rPr>
              <a:t> el </a:t>
            </a:r>
            <a:r>
              <a:rPr lang="en-US" dirty="0">
                <a:solidFill>
                  <a:prstClr val="black"/>
                </a:solidFill>
              </a:rPr>
              <a:t>Agro</a:t>
            </a:r>
          </a:p>
          <a:p>
            <a:r>
              <a:rPr lang="en-US" dirty="0" err="1">
                <a:solidFill>
                  <a:prstClr val="black"/>
                </a:solidFill>
              </a:rPr>
              <a:t>CeraMax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muestra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alta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eficacia</a:t>
            </a:r>
            <a:r>
              <a:rPr lang="en-US" dirty="0" smtClean="0">
                <a:solidFill>
                  <a:prstClr val="black"/>
                </a:solidFill>
              </a:rPr>
              <a:t> contra </a:t>
            </a:r>
            <a:r>
              <a:rPr lang="en-US" dirty="0" err="1" smtClean="0">
                <a:solidFill>
                  <a:prstClr val="black"/>
                </a:solidFill>
              </a:rPr>
              <a:t>hongos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especialmente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i="1" dirty="0">
                <a:solidFill>
                  <a:prstClr val="black"/>
                </a:solidFill>
              </a:rPr>
              <a:t>Fusarium</a:t>
            </a:r>
          </a:p>
          <a:p>
            <a:r>
              <a:rPr lang="en-US" dirty="0" err="1" smtClean="0">
                <a:solidFill>
                  <a:prstClr val="black"/>
                </a:solidFill>
              </a:rPr>
              <a:t>Aplicaciones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para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tratamiento</a:t>
            </a:r>
            <a:r>
              <a:rPr lang="en-US" dirty="0" smtClean="0">
                <a:solidFill>
                  <a:prstClr val="black"/>
                </a:solidFill>
              </a:rPr>
              <a:t> de </a:t>
            </a:r>
            <a:r>
              <a:rPr lang="en-US" dirty="0" err="1" smtClean="0">
                <a:solidFill>
                  <a:prstClr val="black"/>
                </a:solidFill>
              </a:rPr>
              <a:t>semilla</a:t>
            </a:r>
            <a:r>
              <a:rPr lang="en-US" dirty="0" smtClean="0">
                <a:solidFill>
                  <a:prstClr val="black"/>
                </a:solidFill>
              </a:rPr>
              <a:t>, post-</a:t>
            </a:r>
            <a:r>
              <a:rPr lang="en-US" dirty="0" err="1" smtClean="0">
                <a:solidFill>
                  <a:prstClr val="black"/>
                </a:solidFill>
              </a:rPr>
              <a:t>cosecha</a:t>
            </a:r>
            <a:r>
              <a:rPr lang="en-US" dirty="0" smtClean="0">
                <a:solidFill>
                  <a:prstClr val="black"/>
                </a:solidFill>
              </a:rPr>
              <a:t> y </a:t>
            </a:r>
            <a:r>
              <a:rPr lang="en-US" dirty="0" err="1" smtClean="0">
                <a:solidFill>
                  <a:prstClr val="black"/>
                </a:solidFill>
              </a:rPr>
              <a:t>suelo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err="1" smtClean="0">
                <a:solidFill>
                  <a:prstClr val="black"/>
                </a:solidFill>
              </a:rPr>
              <a:t>Biopesticida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dirty="0" err="1" smtClean="0">
                <a:solidFill>
                  <a:prstClr val="black"/>
                </a:solidFill>
              </a:rPr>
              <a:t>mejores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condiciones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regulatorias</a:t>
            </a:r>
            <a:r>
              <a:rPr lang="en-US" dirty="0" smtClean="0">
                <a:solidFill>
                  <a:prstClr val="black"/>
                </a:solidFill>
              </a:rPr>
              <a:t> en USA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340474" y="5485090"/>
            <a:ext cx="5737632" cy="116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>
            <a:defPPr>
              <a:defRPr lang="nl-NL"/>
            </a:defPPr>
            <a:lvl1pPr marL="176213" indent="-176213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Symbol" pitchFamily="18" charset="2"/>
              <a:buChar char="*"/>
              <a:defRPr sz="1400"/>
            </a:lvl1pPr>
          </a:lstStyle>
          <a:p>
            <a:r>
              <a:rPr lang="en-US" dirty="0" err="1" smtClean="0">
                <a:solidFill>
                  <a:prstClr val="black"/>
                </a:solidFill>
              </a:rPr>
              <a:t>Azufre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biológico</a:t>
            </a:r>
            <a:r>
              <a:rPr lang="en-US" dirty="0" smtClean="0">
                <a:solidFill>
                  <a:prstClr val="black"/>
                </a:solidFill>
              </a:rPr>
              <a:t> (MB-</a:t>
            </a:r>
            <a:r>
              <a:rPr lang="en-US" dirty="0" err="1" smtClean="0">
                <a:solidFill>
                  <a:prstClr val="black"/>
                </a:solidFill>
              </a:rPr>
              <a:t>Azufre</a:t>
            </a:r>
            <a:r>
              <a:rPr lang="en-US" dirty="0" smtClean="0">
                <a:solidFill>
                  <a:prstClr val="black"/>
                </a:solidFill>
              </a:rPr>
              <a:t>) </a:t>
            </a:r>
            <a:r>
              <a:rPr lang="en-US" dirty="0" err="1" smtClean="0">
                <a:solidFill>
                  <a:prstClr val="black"/>
                </a:solidFill>
              </a:rPr>
              <a:t>es</a:t>
            </a:r>
            <a:r>
              <a:rPr lang="en-US" dirty="0" smtClean="0">
                <a:solidFill>
                  <a:prstClr val="black"/>
                </a:solidFill>
              </a:rPr>
              <a:t> un </a:t>
            </a:r>
            <a:r>
              <a:rPr lang="en-US" dirty="0" err="1" smtClean="0">
                <a:solidFill>
                  <a:prstClr val="black"/>
                </a:solidFill>
              </a:rPr>
              <a:t>azufre</a:t>
            </a:r>
            <a:r>
              <a:rPr lang="en-US" dirty="0" smtClean="0">
                <a:solidFill>
                  <a:prstClr val="black"/>
                </a:solidFill>
              </a:rPr>
              <a:t> elemental de </a:t>
            </a:r>
            <a:r>
              <a:rPr lang="en-US" dirty="0" err="1" smtClean="0">
                <a:solidFill>
                  <a:prstClr val="black"/>
                </a:solidFill>
              </a:rPr>
              <a:t>origen</a:t>
            </a:r>
            <a:r>
              <a:rPr lang="en-US" dirty="0" smtClean="0">
                <a:solidFill>
                  <a:prstClr val="black"/>
                </a:solidFill>
              </a:rPr>
              <a:t> bacterial; el </a:t>
            </a:r>
            <a:r>
              <a:rPr lang="en-US" dirty="0" err="1" smtClean="0">
                <a:solidFill>
                  <a:prstClr val="black"/>
                </a:solidFill>
              </a:rPr>
              <a:t>azufre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convencional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es</a:t>
            </a:r>
            <a:r>
              <a:rPr lang="en-US" dirty="0" smtClean="0">
                <a:solidFill>
                  <a:prstClr val="black"/>
                </a:solidFill>
              </a:rPr>
              <a:t> de </a:t>
            </a:r>
            <a:r>
              <a:rPr lang="en-US" dirty="0" err="1" smtClean="0">
                <a:solidFill>
                  <a:prstClr val="black"/>
                </a:solidFill>
              </a:rPr>
              <a:t>origen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químico</a:t>
            </a:r>
            <a:r>
              <a:rPr lang="en-US" dirty="0" smtClean="0">
                <a:solidFill>
                  <a:prstClr val="black"/>
                </a:solidFill>
              </a:rPr>
              <a:t> o mineral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Alta </a:t>
            </a:r>
            <a:r>
              <a:rPr lang="en-US" dirty="0" err="1" smtClean="0">
                <a:solidFill>
                  <a:prstClr val="black"/>
                </a:solidFill>
              </a:rPr>
              <a:t>eficacia</a:t>
            </a:r>
            <a:r>
              <a:rPr lang="en-US" dirty="0" smtClean="0">
                <a:solidFill>
                  <a:prstClr val="black"/>
                </a:solidFill>
              </a:rPr>
              <a:t> (30-50%), sin </a:t>
            </a:r>
            <a:r>
              <a:rPr lang="en-US" dirty="0" err="1" smtClean="0">
                <a:solidFill>
                  <a:prstClr val="black"/>
                </a:solidFill>
              </a:rPr>
              <a:t>residuos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visibles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hidrofílico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err="1" smtClean="0">
                <a:solidFill>
                  <a:prstClr val="black"/>
                </a:solidFill>
              </a:rPr>
              <a:t>Orgánico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Diamond 3"/>
          <p:cNvSpPr/>
          <p:nvPr/>
        </p:nvSpPr>
        <p:spPr>
          <a:xfrm>
            <a:off x="2032187" y="1406100"/>
            <a:ext cx="1206500" cy="12065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HPM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2032187" y="2697436"/>
            <a:ext cx="1206500" cy="12065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PEM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32" name="Diamond 31"/>
          <p:cNvSpPr/>
          <p:nvPr/>
        </p:nvSpPr>
        <p:spPr>
          <a:xfrm>
            <a:off x="2032187" y="4072808"/>
            <a:ext cx="1206500" cy="12065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CeraMax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33" name="Diamond 32"/>
          <p:cNvSpPr/>
          <p:nvPr/>
        </p:nvSpPr>
        <p:spPr>
          <a:xfrm>
            <a:off x="2032187" y="5438058"/>
            <a:ext cx="1206500" cy="12065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MB- </a:t>
            </a:r>
            <a:r>
              <a:rPr lang="nl-NL" dirty="0" err="1" smtClean="0">
                <a:solidFill>
                  <a:prstClr val="white"/>
                </a:solidFill>
              </a:rPr>
              <a:t>Azufre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137551" y="962602"/>
            <a:ext cx="1002070" cy="54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algn="ctr" eaLnBrk="0" hangingPunct="0">
              <a:spcAft>
                <a:spcPct val="20000"/>
              </a:spcAft>
              <a:buClr>
                <a:srgbClr val="4F81BD"/>
              </a:buClr>
              <a:buSzPct val="100000"/>
            </a:pPr>
            <a:r>
              <a:rPr lang="en-US" sz="1400" b="1" dirty="0" err="1" smtClean="0">
                <a:solidFill>
                  <a:srgbClr val="1F497D"/>
                </a:solidFill>
              </a:rPr>
              <a:t>Plataforma</a:t>
            </a:r>
            <a:endParaRPr lang="en-US" sz="1400" b="1" dirty="0" smtClean="0">
              <a:solidFill>
                <a:srgbClr val="1F497D"/>
              </a:solidFill>
            </a:endParaRPr>
          </a:p>
          <a:p>
            <a:pPr algn="ctr" eaLnBrk="0" hangingPunct="0">
              <a:spcAft>
                <a:spcPct val="20000"/>
              </a:spcAft>
              <a:buClr>
                <a:srgbClr val="4F81BD"/>
              </a:buClr>
              <a:buSzPct val="100000"/>
            </a:pPr>
            <a:r>
              <a:rPr lang="en-US" sz="1400" b="1" dirty="0" err="1" smtClean="0">
                <a:solidFill>
                  <a:srgbClr val="1F497D"/>
                </a:solidFill>
              </a:rPr>
              <a:t>Tecnológica</a:t>
            </a:r>
            <a:endParaRPr lang="en-US" sz="16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40681"/>
              </p:ext>
            </p:extLst>
          </p:nvPr>
        </p:nvGraphicFramePr>
        <p:xfrm>
          <a:off x="491066" y="126154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3044378" y="2104807"/>
            <a:ext cx="336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a</a:t>
            </a:r>
            <a:endParaRPr lang="es-ES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3666470" y="2361577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b</a:t>
            </a:r>
            <a:endParaRPr lang="es-ES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4299323" y="2718329"/>
            <a:ext cx="313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c</a:t>
            </a:r>
            <a:endParaRPr lang="es-ES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4971214" y="3054073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d</a:t>
            </a:r>
            <a:endParaRPr lang="es-ES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5667071" y="3166444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d</a:t>
            </a:r>
            <a:endParaRPr lang="es-ES" sz="24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380324" y="3262272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d</a:t>
            </a:r>
            <a:endParaRPr lang="es-ES" sz="24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279" y="33866"/>
            <a:ext cx="720000" cy="720000"/>
          </a:xfrm>
          <a:prstGeom prst="rect">
            <a:avLst/>
          </a:prstGeom>
        </p:spPr>
      </p:pic>
      <p:sp>
        <p:nvSpPr>
          <p:cNvPr id="12" name="Título 3"/>
          <p:cNvSpPr>
            <a:spLocks noGrp="1"/>
          </p:cNvSpPr>
          <p:nvPr>
            <p:ph type="title" idx="4294967295"/>
          </p:nvPr>
        </p:nvSpPr>
        <p:spPr>
          <a:xfrm>
            <a:off x="390001" y="134936"/>
            <a:ext cx="8516937" cy="1252537"/>
          </a:xfrm>
          <a:prstGeom prst="rect">
            <a:avLst/>
          </a:prstGeom>
        </p:spPr>
        <p:txBody>
          <a:bodyPr/>
          <a:lstStyle/>
          <a:p>
            <a:r>
              <a:rPr lang="es-ES" sz="3200" b="1" i="1" dirty="0" smtClean="0">
                <a:solidFill>
                  <a:srgbClr val="0000FF"/>
                </a:solidFill>
              </a:rPr>
              <a:t>Dependencia de </a:t>
            </a:r>
            <a:r>
              <a:rPr lang="es-ES" sz="3200" b="1" i="1" dirty="0" err="1" smtClean="0">
                <a:solidFill>
                  <a:srgbClr val="0000FF"/>
                </a:solidFill>
              </a:rPr>
              <a:t>MusaCare®CP</a:t>
            </a:r>
            <a:r>
              <a:rPr lang="es-ES" sz="3200" b="1" i="1" dirty="0" smtClean="0">
                <a:solidFill>
                  <a:srgbClr val="0000FF"/>
                </a:solidFill>
              </a:rPr>
              <a:t/>
            </a:r>
            <a:br>
              <a:rPr lang="es-ES" sz="3200" b="1" i="1" dirty="0" smtClean="0">
                <a:solidFill>
                  <a:srgbClr val="0000FF"/>
                </a:solidFill>
              </a:rPr>
            </a:br>
            <a:r>
              <a:rPr lang="es-ES" sz="3200" b="1" i="1" dirty="0" smtClean="0">
                <a:solidFill>
                  <a:srgbClr val="0000FF"/>
                </a:solidFill>
              </a:rPr>
              <a:t>del aceite agrícola </a:t>
            </a:r>
            <a:endParaRPr lang="es-ES" sz="3200" b="1" i="1" dirty="0">
              <a:solidFill>
                <a:srgbClr val="0000FF"/>
              </a:solidFill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3386609" y="6180646"/>
            <a:ext cx="2448881" cy="369332"/>
            <a:chOff x="1591711" y="6417708"/>
            <a:chExt cx="2448881" cy="369332"/>
          </a:xfrm>
        </p:grpSpPr>
        <p:sp>
          <p:nvSpPr>
            <p:cNvPr id="14" name="CuadroTexto 13"/>
            <p:cNvSpPr txBox="1"/>
            <p:nvPr/>
          </p:nvSpPr>
          <p:spPr>
            <a:xfrm>
              <a:off x="1591711" y="6448486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i="1" dirty="0" smtClean="0"/>
                <a:t>Estudio realizado por:</a:t>
              </a:r>
              <a:endParaRPr lang="es-ES" sz="1400" i="1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3352784" y="6417708"/>
              <a:ext cx="687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STAA</a:t>
              </a:r>
              <a:endParaRPr lang="es-ES" b="1" dirty="0"/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8319150" y="762001"/>
            <a:ext cx="71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smtClean="0"/>
              <a:t>Parcelas</a:t>
            </a:r>
          </a:p>
        </p:txBody>
      </p:sp>
      <p:sp>
        <p:nvSpPr>
          <p:cNvPr id="17" name="Flecha abajo 16"/>
          <p:cNvSpPr/>
          <p:nvPr/>
        </p:nvSpPr>
        <p:spPr>
          <a:xfrm>
            <a:off x="5054570" y="1843441"/>
            <a:ext cx="349825" cy="773199"/>
          </a:xfrm>
          <a:prstGeom prst="down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6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L1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8" y="73620"/>
            <a:ext cx="2591998" cy="3455998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871404" y="2797488"/>
            <a:ext cx="1953667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Untreated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Control</a:t>
            </a:r>
            <a:endParaRPr lang="es-ES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18" name="Imagen 17" descr="L1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51" y="87144"/>
            <a:ext cx="2592000" cy="345600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14" name="CuadroTexto 13"/>
          <p:cNvSpPr txBox="1"/>
          <p:nvPr/>
        </p:nvSpPr>
        <p:spPr>
          <a:xfrm>
            <a:off x="3478257" y="2797488"/>
            <a:ext cx="2192389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MusaCare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(0 L </a:t>
            </a:r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oil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/ha)</a:t>
            </a:r>
            <a:endParaRPr lang="es-E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9" name="Imagen 18" descr="L1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78" y="87144"/>
            <a:ext cx="2592000" cy="345600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15" name="CuadroTexto 14"/>
          <p:cNvSpPr txBox="1"/>
          <p:nvPr/>
        </p:nvSpPr>
        <p:spPr>
          <a:xfrm>
            <a:off x="6143698" y="2797488"/>
            <a:ext cx="2296760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MusaCare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(1 L </a:t>
            </a:r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oil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/ha)</a:t>
            </a:r>
            <a:endParaRPr lang="es-E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" name="Imagen 19" descr="L1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8" y="3323444"/>
            <a:ext cx="2592000" cy="345600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21" name="CuadroTexto 20"/>
          <p:cNvSpPr txBox="1"/>
          <p:nvPr/>
        </p:nvSpPr>
        <p:spPr>
          <a:xfrm>
            <a:off x="749144" y="6308186"/>
            <a:ext cx="2192389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MusaCare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(3 L </a:t>
            </a:r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oil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/ha)</a:t>
            </a:r>
            <a:endParaRPr lang="es-ES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22" name="Imagen 21" descr="L10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8321" y="3755448"/>
            <a:ext cx="3455996" cy="2591996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23" name="CuadroTexto 22"/>
          <p:cNvSpPr txBox="1"/>
          <p:nvPr/>
        </p:nvSpPr>
        <p:spPr>
          <a:xfrm>
            <a:off x="3427939" y="6308186"/>
            <a:ext cx="2296760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MusaCare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(5 L </a:t>
            </a:r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oil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/ha)</a:t>
            </a:r>
            <a:endParaRPr lang="es-E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4" name="Imagen 23" descr="L109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7421" y="3751437"/>
            <a:ext cx="3456000" cy="2590252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25" name="CuadroTexto 24"/>
          <p:cNvSpPr txBox="1"/>
          <p:nvPr/>
        </p:nvSpPr>
        <p:spPr>
          <a:xfrm>
            <a:off x="6209227" y="6308186"/>
            <a:ext cx="2192389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MusaCare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(7 L </a:t>
            </a:r>
            <a:r>
              <a:rPr lang="es-E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oil</a:t>
            </a:r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/ha)</a:t>
            </a:r>
            <a:endParaRPr lang="es-E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3403539" y="101598"/>
            <a:ext cx="2448881" cy="369332"/>
            <a:chOff x="1591711" y="6417708"/>
            <a:chExt cx="2448881" cy="369332"/>
          </a:xfrm>
        </p:grpSpPr>
        <p:sp>
          <p:nvSpPr>
            <p:cNvPr id="17" name="CuadroTexto 16"/>
            <p:cNvSpPr txBox="1"/>
            <p:nvPr/>
          </p:nvSpPr>
          <p:spPr>
            <a:xfrm>
              <a:off x="1591711" y="6448486"/>
              <a:ext cx="18088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i="1" dirty="0" smtClean="0">
                  <a:solidFill>
                    <a:schemeClr val="bg1"/>
                  </a:solidFill>
                </a:rPr>
                <a:t>Estudio realizado por:</a:t>
              </a:r>
              <a:endParaRPr lang="es-ES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3352784" y="6417708"/>
              <a:ext cx="687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STAA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2894" y="33866"/>
            <a:ext cx="720000" cy="720000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8345765" y="762001"/>
            <a:ext cx="71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smtClean="0">
                <a:solidFill>
                  <a:srgbClr val="FFFFFF"/>
                </a:solidFill>
              </a:rPr>
              <a:t>Parcelas</a:t>
            </a:r>
          </a:p>
        </p:txBody>
      </p:sp>
    </p:spTree>
    <p:extLst>
      <p:ext uri="{BB962C8B-B14F-4D97-AF65-F5344CB8AC3E}">
        <p14:creationId xmlns:p14="http://schemas.microsoft.com/office/powerpoint/2010/main" val="34810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9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99" y="-14904"/>
            <a:ext cx="9144000" cy="111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l-NL" sz="3600" b="1" i="1" dirty="0" err="1" smtClean="0">
                <a:solidFill>
                  <a:srgbClr val="0000FF"/>
                </a:solidFill>
              </a:rPr>
              <a:t>MusaCare</a:t>
            </a:r>
            <a:r>
              <a:rPr lang="nl-NL" sz="3600" b="1" i="1" dirty="0" smtClean="0">
                <a:solidFill>
                  <a:srgbClr val="0000FF"/>
                </a:solidFill>
              </a:rPr>
              <a:t> CP es compatible </a:t>
            </a:r>
            <a:r>
              <a:rPr lang="nl-NL" sz="3600" b="1" i="1" dirty="0">
                <a:solidFill>
                  <a:srgbClr val="0000FF"/>
                </a:solidFill>
              </a:rPr>
              <a:t>con la </a:t>
            </a:r>
            <a:r>
              <a:rPr lang="nl-NL" sz="3600" b="1" i="1" dirty="0" smtClean="0">
                <a:solidFill>
                  <a:srgbClr val="0000FF"/>
                </a:solidFill>
              </a:rPr>
              <a:t>mayoría</a:t>
            </a:r>
            <a:br>
              <a:rPr lang="nl-NL" sz="3600" b="1" i="1" dirty="0" smtClean="0">
                <a:solidFill>
                  <a:srgbClr val="0000FF"/>
                </a:solidFill>
              </a:rPr>
            </a:br>
            <a:r>
              <a:rPr lang="nl-NL" sz="3600" b="1" i="1" dirty="0" smtClean="0">
                <a:solidFill>
                  <a:srgbClr val="0000FF"/>
                </a:solidFill>
              </a:rPr>
              <a:t>de </a:t>
            </a:r>
            <a:r>
              <a:rPr lang="nl-NL" sz="3600" b="1" i="1" dirty="0">
                <a:solidFill>
                  <a:srgbClr val="0000FF"/>
                </a:solidFill>
              </a:rPr>
              <a:t>ingredientes activos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23" name="Content Placeholder 1"/>
          <p:cNvSpPr txBox="1">
            <a:spLocks/>
          </p:cNvSpPr>
          <p:nvPr/>
        </p:nvSpPr>
        <p:spPr>
          <a:xfrm>
            <a:off x="3127275" y="5133132"/>
            <a:ext cx="1945931" cy="8763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717595"/>
              </p:ext>
            </p:extLst>
          </p:nvPr>
        </p:nvGraphicFramePr>
        <p:xfrm>
          <a:off x="4988646" y="1484648"/>
          <a:ext cx="3710176" cy="2488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599"/>
                <a:gridCol w="1656577"/>
              </a:tblGrid>
              <a:tr h="452006">
                <a:tc>
                  <a:txBody>
                    <a:bodyPr/>
                    <a:lstStyle/>
                    <a:p>
                      <a:pPr marL="0" lvl="0" indent="0" algn="ctr">
                        <a:buFont typeface="Arial" pitchFamily="34" charset="0"/>
                        <a:buNone/>
                      </a:pPr>
                      <a:r>
                        <a:rPr lang="es-CO" sz="1800" baseline="0" dirty="0" smtClean="0"/>
                        <a:t>Ingrediente Activo</a:t>
                      </a:r>
                      <a:endParaRPr lang="es-CO" sz="1800" b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itchFamily="34" charset="0"/>
                        <a:buNone/>
                      </a:pPr>
                      <a:r>
                        <a:rPr lang="es-CO" sz="1600" baseline="0" dirty="0" smtClean="0"/>
                        <a:t>Hasta 1.5 gal de aceite mineral</a:t>
                      </a:r>
                      <a:endParaRPr lang="es-CO" sz="16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52006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s-EC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9. Pyrimethanil</a:t>
                      </a:r>
                      <a:endParaRPr lang="es-EC" sz="16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√</a:t>
                      </a:r>
                      <a:endParaRPr lang="es-EC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452006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s-EC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10. Boscalid</a:t>
                      </a:r>
                      <a:endParaRPr lang="es-EC" sz="16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√</a:t>
                      </a:r>
                      <a:endParaRPr lang="es-EC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271203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s-EC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11.- Clorotalonil**</a:t>
                      </a:r>
                      <a:endParaRPr lang="es-EC" sz="16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√</a:t>
                      </a:r>
                      <a:endParaRPr lang="es-EC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271203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s-EC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12.- Mancozeb</a:t>
                      </a:r>
                      <a:endParaRPr lang="es-EC" sz="16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√</a:t>
                      </a:r>
                      <a:endParaRPr lang="es-EC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1333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s-EC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13. Bacillus</a:t>
                      </a:r>
                      <a:r>
                        <a:rPr lang="es-EC" sz="16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sp.</a:t>
                      </a:r>
                      <a:endParaRPr lang="es-EC" sz="16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√</a:t>
                      </a:r>
                      <a:endParaRPr lang="es-EC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059768"/>
              </p:ext>
            </p:extLst>
          </p:nvPr>
        </p:nvGraphicFramePr>
        <p:xfrm>
          <a:off x="201058" y="1466852"/>
          <a:ext cx="4548363" cy="3505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927"/>
                <a:gridCol w="1610436"/>
              </a:tblGrid>
              <a:tr h="588994">
                <a:tc>
                  <a:txBody>
                    <a:bodyPr/>
                    <a:lstStyle/>
                    <a:p>
                      <a:pPr marL="0" lvl="0" indent="0" algn="ctr">
                        <a:buFont typeface="Arial" pitchFamily="34" charset="0"/>
                        <a:buNone/>
                      </a:pPr>
                      <a:r>
                        <a:rPr lang="es-CO" sz="1800" baseline="0" dirty="0" smtClean="0"/>
                        <a:t>Ingrediente Activo</a:t>
                      </a:r>
                      <a:endParaRPr lang="es-CO" sz="1800" b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itchFamily="34" charset="0"/>
                        <a:buNone/>
                      </a:pPr>
                      <a:r>
                        <a:rPr lang="es-CO" sz="1600" baseline="0" dirty="0" smtClean="0"/>
                        <a:t>Hasta 1.5 gal de aceite mineral</a:t>
                      </a:r>
                      <a:endParaRPr lang="es-CO" sz="16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1182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s-CO" sz="1600" b="0" dirty="0" smtClean="0"/>
                        <a:t>1.</a:t>
                      </a:r>
                      <a:r>
                        <a:rPr lang="es-CO" sz="1600" b="0" baseline="0" dirty="0" smtClean="0"/>
                        <a:t> </a:t>
                      </a:r>
                      <a:r>
                        <a:rPr lang="es-CO" sz="1600" b="0" dirty="0" smtClean="0"/>
                        <a:t>Tridemorph</a:t>
                      </a:r>
                      <a:endParaRPr lang="es-CO" sz="16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CO" sz="1600" dirty="0" smtClean="0"/>
                        <a:t>√</a:t>
                      </a:r>
                      <a:endParaRPr lang="es-CO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118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CO" sz="1600" b="0" baseline="0" dirty="0" smtClean="0"/>
                        <a:t>2. Difenoconazole</a:t>
                      </a:r>
                      <a:endParaRPr lang="es-CO" sz="1600" b="0" baseline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CO" sz="1600" dirty="0" smtClean="0"/>
                        <a:t>√</a:t>
                      </a:r>
                      <a:endParaRPr lang="es-CO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118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EC" sz="1600" b="0" dirty="0" smtClean="0"/>
                        <a:t>3.</a:t>
                      </a:r>
                      <a:r>
                        <a:rPr lang="es-EC" sz="1600" b="0" baseline="0" dirty="0" smtClean="0"/>
                        <a:t> </a:t>
                      </a:r>
                      <a:r>
                        <a:rPr lang="es-EC" sz="1600" b="0" dirty="0" smtClean="0"/>
                        <a:t>Epoxiconazole*</a:t>
                      </a:r>
                      <a:endParaRPr lang="es-EC" sz="16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CO" sz="1600" dirty="0" smtClean="0"/>
                        <a:t>√</a:t>
                      </a:r>
                      <a:endParaRPr lang="es-CO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118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EC" sz="1600" b="0" dirty="0" smtClean="0"/>
                        <a:t>4.</a:t>
                      </a:r>
                      <a:r>
                        <a:rPr lang="es-EC" sz="1600" b="0" baseline="0" dirty="0" smtClean="0"/>
                        <a:t> </a:t>
                      </a:r>
                      <a:r>
                        <a:rPr lang="es-EC" sz="1600" b="0" dirty="0" smtClean="0"/>
                        <a:t>Tebuconazole</a:t>
                      </a:r>
                      <a:r>
                        <a:rPr lang="es-EC" sz="1600" b="0" baseline="0" dirty="0" smtClean="0"/>
                        <a:t> + triadimenol</a:t>
                      </a:r>
                      <a:endParaRPr lang="es-EC" sz="16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s-CO" sz="1600" dirty="0" smtClean="0"/>
                        <a:t>√</a:t>
                      </a:r>
                      <a:endParaRPr lang="es-CO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852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EC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5.- Propiconazole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CO" sz="1600" dirty="0" smtClean="0"/>
                        <a:t>√</a:t>
                      </a:r>
                      <a:endParaRPr lang="es-CO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118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EC" sz="1600" b="0" dirty="0" smtClean="0"/>
                        <a:t>6. Fenpropimorf</a:t>
                      </a:r>
                      <a:endParaRPr lang="es-EC" sz="16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s-CO" sz="1600" dirty="0" smtClean="0"/>
                        <a:t>√</a:t>
                      </a:r>
                      <a:endParaRPr lang="es-CO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1182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s-EC" sz="1600" b="0" dirty="0" smtClean="0"/>
                        <a:t>7.</a:t>
                      </a:r>
                      <a:r>
                        <a:rPr lang="es-EC" sz="1600" b="0" baseline="0" dirty="0" smtClean="0"/>
                        <a:t> S</a:t>
                      </a:r>
                      <a:r>
                        <a:rPr lang="es-EC" sz="1600" b="0" dirty="0" smtClean="0"/>
                        <a:t>piroxamine</a:t>
                      </a:r>
                      <a:endParaRPr lang="es-EC" sz="16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√</a:t>
                      </a:r>
                      <a:endParaRPr lang="es-EC" sz="1600" b="1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519701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s-EC" sz="16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8.- Tebuconazole</a:t>
                      </a:r>
                      <a:endParaRPr lang="es-EC" sz="16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 smtClean="0"/>
                        <a:t>√</a:t>
                      </a:r>
                      <a:endParaRPr lang="es-EC" sz="1600" b="1" dirty="0" smtClean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158" y="4227950"/>
            <a:ext cx="3307105" cy="919005"/>
          </a:xfrm>
          <a:prstGeom prst="rect">
            <a:avLst/>
          </a:prstGeom>
        </p:spPr>
      </p:pic>
      <p:sp>
        <p:nvSpPr>
          <p:cNvPr id="33" name="32 Rectángulo"/>
          <p:cNvSpPr/>
          <p:nvPr/>
        </p:nvSpPr>
        <p:spPr>
          <a:xfrm>
            <a:off x="4800600" y="3676650"/>
            <a:ext cx="4019550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/>
          <p:cNvSpPr txBox="1"/>
          <p:nvPr/>
        </p:nvSpPr>
        <p:spPr>
          <a:xfrm>
            <a:off x="4978407" y="3742275"/>
            <a:ext cx="1649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 smtClean="0"/>
              <a:t>**Mezcla sin aceite</a:t>
            </a:r>
            <a:endParaRPr lang="es-ES" sz="1400" i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37073" y="5046141"/>
            <a:ext cx="3105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 smtClean="0"/>
              <a:t>*Máximo de 1 gal/ha, 2% </a:t>
            </a:r>
            <a:r>
              <a:rPr lang="es-ES" sz="1400" i="1" dirty="0" err="1" smtClean="0"/>
              <a:t>emulsificante</a:t>
            </a:r>
            <a:endParaRPr lang="es-ES" sz="1400" i="1" dirty="0"/>
          </a:p>
        </p:txBody>
      </p:sp>
    </p:spTree>
    <p:extLst>
      <p:ext uri="{BB962C8B-B14F-4D97-AF65-F5344CB8AC3E}">
        <p14:creationId xmlns:p14="http://schemas.microsoft.com/office/powerpoint/2010/main" val="20991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6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056" y="95470"/>
            <a:ext cx="8496944" cy="720080"/>
          </a:xfrm>
        </p:spPr>
        <p:txBody>
          <a:bodyPr>
            <a:normAutofit/>
          </a:bodyPr>
          <a:lstStyle/>
          <a:p>
            <a:r>
              <a:rPr lang="nl-NL" sz="3200" b="1" i="1" dirty="0" smtClean="0">
                <a:solidFill>
                  <a:srgbClr val="0000FF"/>
                </a:solidFill>
              </a:rPr>
              <a:t>¿Cuándo y cómo usar MusaCare?</a:t>
            </a:r>
            <a:endParaRPr lang="nl-NL" sz="3200" b="1" i="1" dirty="0">
              <a:solidFill>
                <a:srgbClr val="0000FF"/>
              </a:solidFill>
            </a:endParaRPr>
          </a:p>
        </p:txBody>
      </p:sp>
      <p:grpSp>
        <p:nvGrpSpPr>
          <p:cNvPr id="3" name="Group 19"/>
          <p:cNvGrpSpPr>
            <a:grpSpLocks noChangeAspect="1"/>
          </p:cNvGrpSpPr>
          <p:nvPr/>
        </p:nvGrpSpPr>
        <p:grpSpPr bwMode="hidden">
          <a:xfrm flipV="1">
            <a:off x="1" y="4966168"/>
            <a:ext cx="9144000" cy="1180939"/>
            <a:chOff x="-3905250" y="4294188"/>
            <a:chExt cx="13011150" cy="1892300"/>
          </a:xfrm>
        </p:grpSpPr>
        <p:sp>
          <p:nvSpPr>
            <p:cNvPr id="21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3" name="Freeform 22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5328" y="1453841"/>
            <a:ext cx="7974941" cy="448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342900" indent="-342900" algn="just" eaLnBrk="0" hangingPunct="0">
              <a:spcAft>
                <a:spcPct val="2000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accent5">
                    <a:lumMod val="75000"/>
                  </a:schemeClr>
                </a:solidFill>
              </a:rPr>
              <a:t>Se recomienda su uso como protectante.</a:t>
            </a:r>
          </a:p>
          <a:p>
            <a:pPr marL="342900" indent="-342900" algn="just" eaLnBrk="0" hangingPunct="0">
              <a:spcAft>
                <a:spcPct val="2000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accent5">
                    <a:lumMod val="75000"/>
                  </a:schemeClr>
                </a:solidFill>
              </a:rPr>
              <a:t>Se puede emplear tanto en época lluviosa como en época seca.  Frecuencia depende del clima y la presión de la enfermedad. </a:t>
            </a:r>
          </a:p>
          <a:p>
            <a:pPr marL="342900" indent="-342900" algn="just" eaLnBrk="0" hangingPunct="0">
              <a:spcAft>
                <a:spcPct val="2000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accent5">
                    <a:lumMod val="75000"/>
                  </a:schemeClr>
                </a:solidFill>
              </a:rPr>
              <a:t>Puede aplicarse sólo a 1.0 Kg/ha, o en coctel con fungicidas sistémicos o de contacto a 0.75 Kg/ha.</a:t>
            </a:r>
          </a:p>
          <a:p>
            <a:pPr marL="342900" indent="-342900" algn="just" eaLnBrk="0" hangingPunct="0">
              <a:spcAft>
                <a:spcPct val="2000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accent5">
                    <a:lumMod val="75000"/>
                  </a:schemeClr>
                </a:solidFill>
              </a:rPr>
              <a:t>Se combina con la mayoría de los fungicidas sistémicos y de contacto.</a:t>
            </a:r>
          </a:p>
          <a:p>
            <a:pPr marL="342900" indent="-342900" algn="just" eaLnBrk="0" hangingPunct="0">
              <a:spcAft>
                <a:spcPct val="2000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</a:pPr>
            <a:r>
              <a:rPr lang="es-EC" sz="24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s-EC" sz="2400" dirty="0" smtClean="0">
                <a:solidFill>
                  <a:schemeClr val="accent5">
                    <a:lumMod val="75000"/>
                  </a:schemeClr>
                </a:solidFill>
              </a:rPr>
              <a:t>e recomienda usar 3.0 L aceite/ha, y no exceder de 7.0 L/ha</a:t>
            </a:r>
          </a:p>
        </p:txBody>
      </p:sp>
    </p:spTree>
    <p:extLst>
      <p:ext uri="{BB962C8B-B14F-4D97-AF65-F5344CB8AC3E}">
        <p14:creationId xmlns:p14="http://schemas.microsoft.com/office/powerpoint/2010/main" val="36647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6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3127275" y="5133132"/>
            <a:ext cx="1945931" cy="8763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23" name="Content Placeholder 1"/>
          <p:cNvSpPr txBox="1">
            <a:spLocks/>
          </p:cNvSpPr>
          <p:nvPr/>
        </p:nvSpPr>
        <p:spPr>
          <a:xfrm>
            <a:off x="3127275" y="5133132"/>
            <a:ext cx="1945931" cy="8763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23528" y="6381328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696" y="2685621"/>
            <a:ext cx="9137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US" sz="2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Control  adecuado de Sigatoka</a:t>
            </a:r>
          </a:p>
          <a:p>
            <a:pPr algn="ctr">
              <a:lnSpc>
                <a:spcPct val="150000"/>
              </a:lnSpc>
            </a:pPr>
            <a:r>
              <a:rPr lang="es-US" sz="2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Mínimo Impacto Ambiental </a:t>
            </a:r>
          </a:p>
          <a:p>
            <a:pPr algn="ctr">
              <a:lnSpc>
                <a:spcPct val="150000"/>
              </a:lnSpc>
            </a:pPr>
            <a:r>
              <a:rPr lang="es-US" sz="2800" b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Costos Razonables</a:t>
            </a:r>
          </a:p>
        </p:txBody>
      </p:sp>
      <p:pic>
        <p:nvPicPr>
          <p:cNvPr id="27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415" y="1705543"/>
            <a:ext cx="3219450" cy="89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3927" y="1739900"/>
            <a:ext cx="8496944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b="1" dirty="0" smtClean="0">
                <a:latin typeface="Century Gothic" panose="020B0502020202020204" pitchFamily="34" charset="0"/>
              </a:rPr>
              <a:t>Gracias...</a:t>
            </a:r>
            <a:endParaRPr lang="nl-NL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060" y="3109723"/>
            <a:ext cx="6680551" cy="1856445"/>
          </a:xfrm>
          <a:prstGeom prst="rect">
            <a:avLst/>
          </a:prstGeom>
        </p:spPr>
      </p:pic>
      <p:pic>
        <p:nvPicPr>
          <p:cNvPr id="5" name="Imagen 4" descr="Holland-no-Sakura-City-Tulip-Festival-in-Jap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0118"/>
            <a:ext cx="9144000" cy="766618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16896" y="2091200"/>
            <a:ext cx="2442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i="1" dirty="0" smtClean="0"/>
              <a:t>Gracias!</a:t>
            </a:r>
            <a:endParaRPr lang="es-ES" sz="4800" b="1" i="1" dirty="0"/>
          </a:p>
        </p:txBody>
      </p:sp>
      <p:pic>
        <p:nvPicPr>
          <p:cNvPr id="7" name="Picture 4" descr="E:\CERADIS 2013 MIGUEL GALÁN\DISEÑOS EMPAQUES Y OTROS\LOGOS\Ceradis Agroformulations 2013-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810" y="3023327"/>
            <a:ext cx="2243717" cy="7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Bent Arrow 62"/>
          <p:cNvSpPr/>
          <p:nvPr/>
        </p:nvSpPr>
        <p:spPr>
          <a:xfrm flipH="1">
            <a:off x="1766553" y="4014906"/>
            <a:ext cx="1992735" cy="1517535"/>
          </a:xfrm>
          <a:prstGeom prst="bentArrow">
            <a:avLst>
              <a:gd name="adj1" fmla="val 16575"/>
              <a:gd name="adj2" fmla="val 8562"/>
              <a:gd name="adj3" fmla="val 27511"/>
              <a:gd name="adj4" fmla="val 3119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black"/>
              </a:solidFill>
            </a:endParaRPr>
          </a:p>
        </p:txBody>
      </p:sp>
      <p:sp>
        <p:nvSpPr>
          <p:cNvPr id="61" name="Bent Arrow 60"/>
          <p:cNvSpPr/>
          <p:nvPr/>
        </p:nvSpPr>
        <p:spPr>
          <a:xfrm flipH="1">
            <a:off x="1766553" y="2157372"/>
            <a:ext cx="5680837" cy="3163686"/>
          </a:xfrm>
          <a:prstGeom prst="bentArrow">
            <a:avLst>
              <a:gd name="adj1" fmla="val 16575"/>
              <a:gd name="adj2" fmla="val 5299"/>
              <a:gd name="adj3" fmla="val 9746"/>
              <a:gd name="adj4" fmla="val 4375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black"/>
              </a:solidFill>
            </a:endParaRPr>
          </a:p>
        </p:txBody>
      </p:sp>
      <p:sp>
        <p:nvSpPr>
          <p:cNvPr id="62" name="Bent Arrow 61"/>
          <p:cNvSpPr/>
          <p:nvPr/>
        </p:nvSpPr>
        <p:spPr>
          <a:xfrm flipH="1">
            <a:off x="1776324" y="3220775"/>
            <a:ext cx="3793142" cy="2215076"/>
          </a:xfrm>
          <a:prstGeom prst="bentArrow">
            <a:avLst>
              <a:gd name="adj1" fmla="val 16575"/>
              <a:gd name="adj2" fmla="val 7306"/>
              <a:gd name="adj3" fmla="val 15826"/>
              <a:gd name="adj4" fmla="val 4375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550" y="144789"/>
            <a:ext cx="7449092" cy="720080"/>
          </a:xfrm>
        </p:spPr>
        <p:txBody>
          <a:bodyPr/>
          <a:lstStyle/>
          <a:p>
            <a:pPr algn="l"/>
            <a:r>
              <a:rPr lang="nl-NL" sz="2400" dirty="0" err="1" smtClean="0">
                <a:solidFill>
                  <a:schemeClr val="bg1"/>
                </a:solidFill>
              </a:rPr>
              <a:t>Estas</a:t>
            </a:r>
            <a:r>
              <a:rPr lang="nl-NL" sz="2400" dirty="0" smtClean="0">
                <a:solidFill>
                  <a:schemeClr val="bg1"/>
                </a:solidFill>
              </a:rPr>
              <a:t> </a:t>
            </a:r>
            <a:r>
              <a:rPr lang="nl-NL" sz="2400" dirty="0" err="1" smtClean="0">
                <a:solidFill>
                  <a:schemeClr val="bg1"/>
                </a:solidFill>
              </a:rPr>
              <a:t>plataformas</a:t>
            </a:r>
            <a:r>
              <a:rPr lang="nl-NL" sz="2400" dirty="0" smtClean="0">
                <a:solidFill>
                  <a:schemeClr val="bg1"/>
                </a:solidFill>
              </a:rPr>
              <a:t> se </a:t>
            </a:r>
            <a:r>
              <a:rPr lang="nl-NL" sz="2400" dirty="0" err="1" smtClean="0">
                <a:solidFill>
                  <a:schemeClr val="bg1"/>
                </a:solidFill>
              </a:rPr>
              <a:t>encuentran</a:t>
            </a:r>
            <a:r>
              <a:rPr lang="nl-NL" sz="2400" dirty="0" smtClean="0">
                <a:solidFill>
                  <a:schemeClr val="bg1"/>
                </a:solidFill>
              </a:rPr>
              <a:t> en </a:t>
            </a:r>
            <a:r>
              <a:rPr lang="nl-NL" sz="2400" dirty="0" err="1" smtClean="0">
                <a:solidFill>
                  <a:schemeClr val="bg1"/>
                </a:solidFill>
              </a:rPr>
              <a:t>diferentes</a:t>
            </a:r>
            <a:r>
              <a:rPr lang="nl-NL" sz="2400" dirty="0" smtClean="0">
                <a:solidFill>
                  <a:schemeClr val="bg1"/>
                </a:solidFill>
              </a:rPr>
              <a:t> </a:t>
            </a:r>
            <a:r>
              <a:rPr lang="nl-NL" sz="2400" dirty="0" err="1" smtClean="0">
                <a:solidFill>
                  <a:schemeClr val="bg1"/>
                </a:solidFill>
              </a:rPr>
              <a:t>estados</a:t>
            </a:r>
            <a:r>
              <a:rPr lang="nl-NL" sz="2400" dirty="0" smtClean="0">
                <a:solidFill>
                  <a:schemeClr val="bg1"/>
                </a:solidFill>
              </a:rPr>
              <a:t> de </a:t>
            </a:r>
            <a:r>
              <a:rPr lang="nl-NL" sz="2400" dirty="0" err="1" smtClean="0">
                <a:solidFill>
                  <a:schemeClr val="bg1"/>
                </a:solidFill>
              </a:rPr>
              <a:t>desarrollo</a:t>
            </a:r>
            <a:r>
              <a:rPr lang="nl-NL" sz="2400" dirty="0" smtClean="0">
                <a:solidFill>
                  <a:schemeClr val="bg1"/>
                </a:solidFill>
              </a:rPr>
              <a:t> y </a:t>
            </a:r>
            <a:r>
              <a:rPr lang="nl-NL" sz="2400" dirty="0" err="1" smtClean="0">
                <a:solidFill>
                  <a:schemeClr val="bg1"/>
                </a:solidFill>
              </a:rPr>
              <a:t>comercialización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1378813" y="5096511"/>
            <a:ext cx="1206500" cy="12065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PEM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32" name="Diamond 31"/>
          <p:cNvSpPr/>
          <p:nvPr/>
        </p:nvSpPr>
        <p:spPr>
          <a:xfrm>
            <a:off x="3052521" y="5096511"/>
            <a:ext cx="1206500" cy="12065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CeraMax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33" name="Diamond 32"/>
          <p:cNvSpPr/>
          <p:nvPr/>
        </p:nvSpPr>
        <p:spPr>
          <a:xfrm>
            <a:off x="4822845" y="5096511"/>
            <a:ext cx="1206500" cy="12065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MB-Sulfur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39208" y="4498126"/>
            <a:ext cx="10935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eaLnBrk="0" hangingPunct="0">
              <a:spcAft>
                <a:spcPct val="20000"/>
              </a:spcAft>
              <a:buClr>
                <a:srgbClr val="4F81BD"/>
              </a:buClr>
              <a:buSzPct val="100000"/>
            </a:pPr>
            <a:r>
              <a:rPr lang="en-US" sz="1400" b="1" dirty="0" err="1" smtClean="0">
                <a:solidFill>
                  <a:srgbClr val="1F497D"/>
                </a:solidFill>
              </a:rPr>
              <a:t>Plataforma</a:t>
            </a:r>
            <a:r>
              <a:rPr lang="en-US" sz="1400" b="1" dirty="0" smtClean="0">
                <a:solidFill>
                  <a:srgbClr val="1F497D"/>
                </a:solidFill>
              </a:rPr>
              <a:t> </a:t>
            </a:r>
            <a:r>
              <a:rPr lang="en-US" sz="1400" b="1" dirty="0" err="1" smtClean="0">
                <a:solidFill>
                  <a:srgbClr val="1F497D"/>
                </a:solidFill>
              </a:rPr>
              <a:t>Tecnológica</a:t>
            </a:r>
            <a:endParaRPr lang="en-US" sz="1400" b="1" dirty="0" smtClean="0">
              <a:solidFill>
                <a:srgbClr val="1F497D"/>
              </a:solidFill>
            </a:endParaRPr>
          </a:p>
          <a:p>
            <a:pPr eaLnBrk="0" hangingPunct="0">
              <a:spcAft>
                <a:spcPct val="20000"/>
              </a:spcAft>
              <a:buClr>
                <a:srgbClr val="4F81BD"/>
              </a:buClr>
              <a:buSzPct val="100000"/>
            </a:pPr>
            <a:endParaRPr lang="en-US" sz="1600" b="1" dirty="0" smtClean="0">
              <a:solidFill>
                <a:prstClr val="black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6172200" y="1600200"/>
            <a:ext cx="2755900" cy="384872"/>
          </a:xfrm>
          <a:prstGeom prst="chevr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>
                <a:solidFill>
                  <a:prstClr val="black"/>
                </a:solidFill>
              </a:rPr>
              <a:t>Ventas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86243" y="2098260"/>
            <a:ext cx="97152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eaLnBrk="0" hangingPunct="0">
              <a:spcAft>
                <a:spcPct val="20000"/>
              </a:spcAft>
              <a:buClr>
                <a:srgbClr val="4F81BD"/>
              </a:buClr>
              <a:buSzPct val="100000"/>
            </a:pPr>
            <a:r>
              <a:rPr lang="en-US" sz="1400" b="1" dirty="0" err="1" smtClean="0">
                <a:solidFill>
                  <a:srgbClr val="1F497D"/>
                </a:solidFill>
              </a:rPr>
              <a:t>Productos</a:t>
            </a:r>
            <a:endParaRPr lang="en-US" sz="1600" b="1" dirty="0" smtClean="0">
              <a:solidFill>
                <a:prstClr val="black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3655771" y="1600200"/>
            <a:ext cx="2755900" cy="384872"/>
          </a:xfrm>
          <a:prstGeom prst="chevr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>
                <a:solidFill>
                  <a:prstClr val="black"/>
                </a:solidFill>
              </a:rPr>
              <a:t>Registro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1139342" y="1600200"/>
            <a:ext cx="2755900" cy="384872"/>
          </a:xfrm>
          <a:prstGeom prst="chevr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err="1" smtClean="0">
                <a:solidFill>
                  <a:prstClr val="black"/>
                </a:solidFill>
              </a:rPr>
              <a:t>Investigación</a:t>
            </a:r>
            <a:r>
              <a:rPr lang="nl-NL" sz="1600" dirty="0" smtClean="0">
                <a:solidFill>
                  <a:prstClr val="black"/>
                </a:solidFill>
              </a:rPr>
              <a:t> y </a:t>
            </a:r>
            <a:r>
              <a:rPr lang="nl-NL" sz="1600" dirty="0" err="1" smtClean="0">
                <a:solidFill>
                  <a:prstClr val="black"/>
                </a:solidFill>
              </a:rPr>
              <a:t>Desarrollo</a:t>
            </a:r>
            <a:endParaRPr lang="nl-NL" sz="1600" dirty="0">
              <a:solidFill>
                <a:prstClr val="black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05" y="2819400"/>
            <a:ext cx="1755453" cy="473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69" y="3096770"/>
            <a:ext cx="1774716" cy="5337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47" y="1991767"/>
            <a:ext cx="1767953" cy="5394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044" y="2042579"/>
            <a:ext cx="1755453" cy="610092"/>
          </a:xfrm>
          <a:prstGeom prst="rect">
            <a:avLst/>
          </a:prstGeom>
        </p:spPr>
      </p:pic>
      <p:sp>
        <p:nvSpPr>
          <p:cNvPr id="38" name="Subtitle 2"/>
          <p:cNvSpPr>
            <a:spLocks noGrp="1"/>
          </p:cNvSpPr>
          <p:nvPr>
            <p:ph type="subTitle" idx="4294967295"/>
          </p:nvPr>
        </p:nvSpPr>
        <p:spPr>
          <a:xfrm>
            <a:off x="323528" y="1052736"/>
            <a:ext cx="4104456" cy="36004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nl-NL" dirty="0" err="1" smtClean="0"/>
              <a:t>Simplificado</a:t>
            </a:r>
            <a:endParaRPr lang="nl-NL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05" y="3810000"/>
            <a:ext cx="1755453" cy="473308"/>
          </a:xfrm>
          <a:prstGeom prst="rect">
            <a:avLst/>
          </a:prstGeom>
        </p:spPr>
      </p:pic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6411671" y="2332582"/>
            <a:ext cx="2408801" cy="41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/>
                </a:solidFill>
              </a:rPr>
              <a:t>Syngenta, Sur EU</a:t>
            </a:r>
          </a:p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/>
                </a:solidFill>
              </a:rPr>
              <a:t>Papa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6948999" y="3292708"/>
            <a:ext cx="2093401" cy="41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</a:rPr>
              <a:t>Varios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err="1" smtClean="0">
                <a:solidFill>
                  <a:srgbClr val="1F497D"/>
                </a:solidFill>
              </a:rPr>
              <a:t>distrib</a:t>
            </a:r>
            <a:r>
              <a:rPr lang="en-US" sz="1400" dirty="0" smtClean="0">
                <a:solidFill>
                  <a:srgbClr val="1F497D"/>
                </a:solidFill>
              </a:rPr>
              <a:t>., LATAM</a:t>
            </a:r>
          </a:p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/>
                </a:solidFill>
              </a:rPr>
              <a:t>Papa, </a:t>
            </a:r>
            <a:r>
              <a:rPr lang="en-US" sz="1400" dirty="0" err="1" smtClean="0">
                <a:solidFill>
                  <a:srgbClr val="1F497D"/>
                </a:solidFill>
              </a:rPr>
              <a:t>vegetales</a:t>
            </a:r>
            <a:endParaRPr lang="en-US" sz="1400" dirty="0" smtClean="0">
              <a:solidFill>
                <a:srgbClr val="1F497D"/>
              </a:solidFill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6948999" y="4191000"/>
            <a:ext cx="2093401" cy="41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</a:rPr>
              <a:t>Varios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err="1" smtClean="0">
                <a:solidFill>
                  <a:srgbClr val="1F497D"/>
                </a:solidFill>
              </a:rPr>
              <a:t>distrib</a:t>
            </a:r>
            <a:r>
              <a:rPr lang="en-US" sz="1400" dirty="0" smtClean="0">
                <a:solidFill>
                  <a:srgbClr val="1F497D"/>
                </a:solidFill>
              </a:rPr>
              <a:t>., </a:t>
            </a:r>
            <a:r>
              <a:rPr lang="en-US" sz="1400" dirty="0" err="1" smtClean="0">
                <a:solidFill>
                  <a:srgbClr val="1F497D"/>
                </a:solidFill>
              </a:rPr>
              <a:t>mundial</a:t>
            </a:r>
            <a:endParaRPr lang="en-US" sz="1400" dirty="0" smtClean="0">
              <a:solidFill>
                <a:srgbClr val="1F497D"/>
              </a:solidFill>
            </a:endParaRPr>
          </a:p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</a:rPr>
              <a:t>Banano</a:t>
            </a:r>
            <a:endParaRPr lang="en-US" sz="1400" dirty="0" smtClean="0">
              <a:solidFill>
                <a:srgbClr val="1F497D"/>
              </a:solidFill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2774115" y="2559088"/>
            <a:ext cx="2408801" cy="41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</a:rPr>
              <a:t>Pendiente</a:t>
            </a:r>
            <a:r>
              <a:rPr lang="en-US" sz="1400" dirty="0" smtClean="0">
                <a:solidFill>
                  <a:srgbClr val="1F497D"/>
                </a:solidFill>
              </a:rPr>
              <a:t>, Sur EU</a:t>
            </a:r>
          </a:p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</a:rPr>
              <a:t>Uva</a:t>
            </a:r>
            <a:r>
              <a:rPr lang="en-US" sz="1400" dirty="0" smtClean="0">
                <a:solidFill>
                  <a:srgbClr val="1F497D"/>
                </a:solidFill>
              </a:rPr>
              <a:t> de vino, papa</a:t>
            </a:r>
          </a:p>
        </p:txBody>
      </p: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4528046" y="3712189"/>
            <a:ext cx="2245069" cy="41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</a:rPr>
              <a:t>DeSangosse</a:t>
            </a:r>
            <a:r>
              <a:rPr lang="en-US" sz="1400" dirty="0" smtClean="0">
                <a:solidFill>
                  <a:srgbClr val="1F497D"/>
                </a:solidFill>
              </a:rPr>
              <a:t>, Sur EU</a:t>
            </a:r>
          </a:p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</a:rPr>
              <a:t>Uva</a:t>
            </a:r>
            <a:r>
              <a:rPr lang="en-US" sz="1400" dirty="0" smtClean="0">
                <a:solidFill>
                  <a:srgbClr val="1F497D"/>
                </a:solidFill>
              </a:rPr>
              <a:t> de vino, </a:t>
            </a:r>
            <a:r>
              <a:rPr lang="en-US" sz="1400" dirty="0" err="1" smtClean="0">
                <a:solidFill>
                  <a:srgbClr val="1F497D"/>
                </a:solidFill>
              </a:rPr>
              <a:t>cucurbitáceas</a:t>
            </a:r>
            <a:endParaRPr lang="en-US" sz="1400" dirty="0" smtClean="0">
              <a:solidFill>
                <a:srgbClr val="1F497D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728573" y="3887075"/>
            <a:ext cx="1151858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 err="1" smtClean="0">
                <a:solidFill>
                  <a:prstClr val="white"/>
                </a:solidFill>
              </a:rPr>
              <a:t>CeraMax</a:t>
            </a:r>
            <a:r>
              <a:rPr lang="nl-NL" sz="1400" b="1" dirty="0" smtClean="0">
                <a:solidFill>
                  <a:prstClr val="white"/>
                </a:solidFill>
              </a:rPr>
              <a:t> </a:t>
            </a:r>
            <a:endParaRPr lang="nl-NL" sz="1400" b="1" dirty="0">
              <a:solidFill>
                <a:prstClr val="white"/>
              </a:solidFill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2756073" y="4447380"/>
            <a:ext cx="1559435" cy="41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</a:rPr>
              <a:t>Pendiente</a:t>
            </a:r>
            <a:r>
              <a:rPr lang="en-US" sz="1400" dirty="0" smtClean="0">
                <a:solidFill>
                  <a:srgbClr val="1F497D"/>
                </a:solidFill>
              </a:rPr>
              <a:t>, USA</a:t>
            </a:r>
          </a:p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</a:rPr>
              <a:t>Trat</a:t>
            </a:r>
            <a:r>
              <a:rPr lang="en-US" sz="1400" dirty="0" smtClean="0">
                <a:solidFill>
                  <a:srgbClr val="1F497D"/>
                </a:solidFill>
              </a:rPr>
              <a:t>. </a:t>
            </a:r>
            <a:r>
              <a:rPr lang="en-US" sz="1400" dirty="0" err="1" smtClean="0">
                <a:solidFill>
                  <a:srgbClr val="1F497D"/>
                </a:solidFill>
              </a:rPr>
              <a:t>Semilla</a:t>
            </a:r>
            <a:endParaRPr lang="en-US" sz="1400" dirty="0" smtClean="0">
              <a:solidFill>
                <a:srgbClr val="1F497D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5094016" y="5962847"/>
            <a:ext cx="6717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291310" y="5905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prstClr val="white"/>
                </a:solidFill>
              </a:rPr>
              <a:t>1</a:t>
            </a:r>
            <a:endParaRPr lang="nl-NL" dirty="0">
              <a:solidFill>
                <a:prstClr val="white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6961110" y="5962847"/>
            <a:ext cx="6717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158404" y="5905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prstClr val="white"/>
                </a:solidFill>
              </a:rPr>
              <a:t>4</a:t>
            </a:r>
            <a:endParaRPr lang="nl-NL" dirty="0">
              <a:solidFill>
                <a:prstClr val="white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3310025" y="5962847"/>
            <a:ext cx="6717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507319" y="5905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prstClr val="white"/>
                </a:solidFill>
              </a:rPr>
              <a:t>6</a:t>
            </a:r>
            <a:endParaRPr lang="nl-NL" dirty="0">
              <a:solidFill>
                <a:prstClr val="white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1646325" y="5962847"/>
            <a:ext cx="6717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843619" y="5905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prstClr val="white"/>
                </a:solidFill>
              </a:rPr>
              <a:t>1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1" name="Content Placeholder 2"/>
          <p:cNvSpPr txBox="1">
            <a:spLocks/>
          </p:cNvSpPr>
          <p:nvPr/>
        </p:nvSpPr>
        <p:spPr bwMode="auto">
          <a:xfrm>
            <a:off x="139208" y="4964751"/>
            <a:ext cx="140120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eaLnBrk="0" hangingPunct="0">
              <a:spcAft>
                <a:spcPct val="20000"/>
              </a:spcAft>
              <a:buClr>
                <a:srgbClr val="4F81BD"/>
              </a:buClr>
              <a:buSzPct val="100000"/>
            </a:pPr>
            <a:r>
              <a:rPr lang="en-US" sz="1400" b="1" i="1" dirty="0" smtClean="0">
                <a:solidFill>
                  <a:srgbClr val="1F497D"/>
                </a:solidFill>
              </a:rPr>
              <a:t>No. de </a:t>
            </a:r>
            <a:r>
              <a:rPr lang="en-US" sz="1400" b="1" i="1" dirty="0" err="1" smtClean="0">
                <a:solidFill>
                  <a:srgbClr val="1F497D"/>
                </a:solidFill>
              </a:rPr>
              <a:t>patentes</a:t>
            </a:r>
            <a:r>
              <a:rPr lang="en-US" sz="1400" b="1" i="1" dirty="0" smtClean="0">
                <a:solidFill>
                  <a:srgbClr val="1F497D"/>
                </a:solidFill>
              </a:rPr>
              <a:t> (</a:t>
            </a:r>
            <a:r>
              <a:rPr lang="en-US" sz="1400" b="1" i="1" dirty="0" err="1" smtClean="0">
                <a:solidFill>
                  <a:srgbClr val="1F497D"/>
                </a:solidFill>
              </a:rPr>
              <a:t>otorgadas</a:t>
            </a:r>
            <a:r>
              <a:rPr lang="en-US" sz="1400" b="1" i="1" dirty="0" smtClean="0">
                <a:solidFill>
                  <a:srgbClr val="1F497D"/>
                </a:solidFill>
              </a:rPr>
              <a:t> &amp; </a:t>
            </a:r>
            <a:r>
              <a:rPr lang="en-US" sz="1400" b="1" i="1" dirty="0" err="1" smtClean="0">
                <a:solidFill>
                  <a:srgbClr val="1F497D"/>
                </a:solidFill>
              </a:rPr>
              <a:t>pendientes</a:t>
            </a:r>
            <a:r>
              <a:rPr lang="en-US" sz="1400" b="1" i="1" dirty="0" smtClean="0">
                <a:solidFill>
                  <a:srgbClr val="1F497D"/>
                </a:solidFill>
              </a:rPr>
              <a:t>)</a:t>
            </a:r>
            <a:endParaRPr lang="en-US" sz="1600" b="1" i="1" dirty="0" smtClean="0">
              <a:solidFill>
                <a:prstClr val="black"/>
              </a:solidFill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704905" y="3200775"/>
            <a:ext cx="97152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eaLnBrk="0" hangingPunct="0">
              <a:spcAft>
                <a:spcPct val="20000"/>
              </a:spcAft>
              <a:buClr>
                <a:srgbClr val="4F81BD"/>
              </a:buClr>
              <a:buSzPct val="100000"/>
            </a:pPr>
            <a:r>
              <a:rPr lang="en-US" sz="1400" dirty="0" err="1" smtClean="0">
                <a:solidFill>
                  <a:srgbClr val="1F497D"/>
                </a:solidFill>
              </a:rPr>
              <a:t>Tubería</a:t>
            </a:r>
            <a:r>
              <a:rPr lang="en-US" sz="1400" dirty="0" smtClean="0">
                <a:solidFill>
                  <a:srgbClr val="1F497D"/>
                </a:solidFill>
              </a:rPr>
              <a:t> de </a:t>
            </a:r>
            <a:r>
              <a:rPr lang="en-US" sz="1400" dirty="0" err="1" smtClean="0">
                <a:solidFill>
                  <a:srgbClr val="1F497D"/>
                </a:solidFill>
              </a:rPr>
              <a:t>productos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err="1" smtClean="0">
                <a:solidFill>
                  <a:srgbClr val="1F497D"/>
                </a:solidFill>
              </a:rPr>
              <a:t>potenciales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  <p:pic>
        <p:nvPicPr>
          <p:cNvPr id="39" name="Imagen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724400"/>
            <a:ext cx="1750308" cy="437577"/>
          </a:xfrm>
          <a:prstGeom prst="rect">
            <a:avLst/>
          </a:prstGeom>
        </p:spPr>
      </p:pic>
      <p:sp>
        <p:nvSpPr>
          <p:cNvPr id="4" name="Diamond 3"/>
          <p:cNvSpPr/>
          <p:nvPr/>
        </p:nvSpPr>
        <p:spPr>
          <a:xfrm>
            <a:off x="6698699" y="5096511"/>
            <a:ext cx="1206500" cy="12065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HPM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6974399" y="5105400"/>
            <a:ext cx="2093401" cy="41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F497D"/>
                </a:solidFill>
              </a:rPr>
              <a:t>Colombia</a:t>
            </a:r>
          </a:p>
          <a:p>
            <a:pPr marL="285750" indent="-285750" eaLnBrk="0" hangingPunct="0">
              <a:spcAft>
                <a:spcPct val="20000"/>
              </a:spcAft>
              <a:buClr>
                <a:srgbClr val="4F81B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</a:rPr>
              <a:t>Arroz</a:t>
            </a:r>
            <a:endParaRPr lang="en-US" sz="1400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5435600"/>
            <a:ext cx="9144000" cy="1422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6" name="Object 2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nl-NL" sz="1400">
              <a:solidFill>
                <a:prstClr val="white"/>
              </a:solidFill>
              <a:sym typeface="Calibri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800" y="6332675"/>
            <a:ext cx="4104456" cy="3600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71" y="6400074"/>
            <a:ext cx="7056784" cy="229326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nl-NL" sz="1000" dirty="0" smtClean="0">
                <a:solidFill>
                  <a:srgbClr val="1F497D"/>
                </a:solidFill>
              </a:rPr>
              <a:t>Nota: </a:t>
            </a:r>
            <a:r>
              <a:rPr lang="nl-NL" sz="1000" dirty="0" err="1" smtClean="0">
                <a:solidFill>
                  <a:srgbClr val="1F497D"/>
                </a:solidFill>
              </a:rPr>
              <a:t>todas</a:t>
            </a:r>
            <a:r>
              <a:rPr lang="nl-NL" sz="1000" dirty="0" smtClean="0">
                <a:solidFill>
                  <a:srgbClr val="1F497D"/>
                </a:solidFill>
              </a:rPr>
              <a:t> las </a:t>
            </a:r>
            <a:r>
              <a:rPr lang="nl-NL" sz="1000" dirty="0" err="1" smtClean="0">
                <a:solidFill>
                  <a:srgbClr val="1F497D"/>
                </a:solidFill>
              </a:rPr>
              <a:t>composiciones</a:t>
            </a:r>
            <a:r>
              <a:rPr lang="nl-NL" sz="1000" dirty="0" smtClean="0">
                <a:solidFill>
                  <a:srgbClr val="1F497D"/>
                </a:solidFill>
              </a:rPr>
              <a:t> con base p/p</a:t>
            </a:r>
          </a:p>
          <a:p>
            <a:r>
              <a:rPr lang="nl-NL" sz="1000" dirty="0" smtClean="0">
                <a:solidFill>
                  <a:srgbClr val="1F497D"/>
                </a:solidFill>
              </a:rPr>
              <a:t>Fuente: Ceradis</a:t>
            </a:r>
            <a:endParaRPr lang="nl-NL" sz="1000" dirty="0">
              <a:solidFill>
                <a:srgbClr val="1F497D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323528" y="197041"/>
            <a:ext cx="8496944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nl-NL" sz="2400" dirty="0" err="1" smtClean="0">
                <a:solidFill>
                  <a:schemeClr val="bg1"/>
                </a:solidFill>
              </a:rPr>
              <a:t>Productos</a:t>
            </a:r>
            <a:r>
              <a:rPr lang="nl-NL" sz="2400" dirty="0" smtClean="0">
                <a:solidFill>
                  <a:schemeClr val="bg1"/>
                </a:solidFill>
              </a:rPr>
              <a:t> </a:t>
            </a:r>
            <a:r>
              <a:rPr lang="nl-NL" sz="2400" dirty="0" err="1" smtClean="0">
                <a:solidFill>
                  <a:schemeClr val="bg1"/>
                </a:solidFill>
              </a:rPr>
              <a:t>Ceradis</a:t>
            </a:r>
            <a:r>
              <a:rPr lang="nl-NL" sz="2400" dirty="0" smtClean="0">
                <a:solidFill>
                  <a:schemeClr val="bg1"/>
                </a:solidFill>
              </a:rPr>
              <a:t>  – </a:t>
            </a:r>
            <a:r>
              <a:rPr lang="nl-NL" sz="2400" dirty="0" err="1" smtClean="0">
                <a:solidFill>
                  <a:schemeClr val="bg1"/>
                </a:solidFill>
              </a:rPr>
              <a:t>información</a:t>
            </a:r>
            <a:r>
              <a:rPr lang="nl-NL" sz="2400" dirty="0" smtClean="0">
                <a:solidFill>
                  <a:schemeClr val="bg1"/>
                </a:solidFill>
              </a:rPr>
              <a:t> </a:t>
            </a:r>
            <a:r>
              <a:rPr lang="nl-NL" sz="2400" dirty="0" err="1" smtClean="0">
                <a:solidFill>
                  <a:schemeClr val="bg1"/>
                </a:solidFill>
              </a:rPr>
              <a:t>técnica</a:t>
            </a:r>
            <a:endParaRPr lang="nl-NL" sz="2400" dirty="0" smtClean="0">
              <a:solidFill>
                <a:schemeClr val="bg1"/>
              </a:solidFill>
            </a:endParaRPr>
          </a:p>
          <a:p>
            <a:pPr algn="l"/>
            <a:r>
              <a:rPr lang="nl-NL" sz="2000" dirty="0" smtClean="0">
                <a:solidFill>
                  <a:schemeClr val="bg1"/>
                </a:solidFill>
              </a:rPr>
              <a:t>No </a:t>
            </a:r>
            <a:r>
              <a:rPr lang="nl-NL" sz="2000" dirty="0" err="1" smtClean="0">
                <a:solidFill>
                  <a:schemeClr val="bg1"/>
                </a:solidFill>
              </a:rPr>
              <a:t>incluye</a:t>
            </a:r>
            <a:r>
              <a:rPr lang="nl-NL" sz="2000" dirty="0" smtClean="0">
                <a:solidFill>
                  <a:schemeClr val="bg1"/>
                </a:solidFill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</a:rPr>
              <a:t>productos</a:t>
            </a:r>
            <a:r>
              <a:rPr lang="nl-NL" sz="2000" dirty="0" smtClean="0">
                <a:solidFill>
                  <a:schemeClr val="bg1"/>
                </a:solidFill>
              </a:rPr>
              <a:t> ‘</a:t>
            </a:r>
            <a:r>
              <a:rPr lang="nl-NL" sz="2000" dirty="0" err="1" smtClean="0">
                <a:solidFill>
                  <a:schemeClr val="bg1"/>
                </a:solidFill>
              </a:rPr>
              <a:t>menores</a:t>
            </a:r>
            <a:r>
              <a:rPr lang="nl-NL" sz="2000" dirty="0" smtClean="0">
                <a:solidFill>
                  <a:schemeClr val="bg1"/>
                </a:solidFill>
              </a:rPr>
              <a:t>’ o en fase de </a:t>
            </a:r>
            <a:r>
              <a:rPr lang="nl-NL" sz="2000" dirty="0" err="1" smtClean="0">
                <a:solidFill>
                  <a:schemeClr val="bg1"/>
                </a:solidFill>
              </a:rPr>
              <a:t>desarrollo</a:t>
            </a:r>
            <a:endParaRPr lang="nl-NL" sz="2000" dirty="0" smtClean="0">
              <a:solidFill>
                <a:schemeClr val="bg1"/>
              </a:solidFill>
            </a:endParaRPr>
          </a:p>
          <a:p>
            <a:pPr algn="l"/>
            <a:endParaRPr lang="nl-NL" sz="2000" dirty="0">
              <a:solidFill>
                <a:schemeClr val="bg1"/>
              </a:solidFill>
            </a:endParaRPr>
          </a:p>
          <a:p>
            <a:pPr algn="l"/>
            <a:r>
              <a:rPr lang="nl-NL" sz="2000" dirty="0" smtClean="0">
                <a:solidFill>
                  <a:schemeClr val="bg1"/>
                </a:solidFill>
              </a:rPr>
              <a:t>Pr</a:t>
            </a:r>
          </a:p>
          <a:p>
            <a:pPr algn="l"/>
            <a:endParaRPr lang="nl-NL" sz="2000" dirty="0">
              <a:solidFill>
                <a:schemeClr val="bg1"/>
              </a:solidFill>
            </a:endParaRPr>
          </a:p>
          <a:p>
            <a:pPr algn="l"/>
            <a:r>
              <a:rPr lang="nl-NL" sz="2000" dirty="0" smtClean="0">
                <a:solidFill>
                  <a:schemeClr val="bg1"/>
                </a:solidFill>
              </a:rPr>
              <a:t> development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262827" y="1749487"/>
            <a:ext cx="1589818" cy="2811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342900" indent="-342900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400" dirty="0" err="1" smtClean="0">
                <a:solidFill>
                  <a:schemeClr val="tx2"/>
                </a:solidFill>
              </a:rPr>
              <a:t>Azufre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902644" y="6224485"/>
            <a:ext cx="4430109" cy="404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400" i="1" dirty="0" err="1" smtClean="0">
                <a:solidFill>
                  <a:schemeClr val="tx2"/>
                </a:solidFill>
                <a:ea typeface="ＭＳ Ｐゴシック" charset="-128"/>
              </a:rPr>
              <a:t>Todos</a:t>
            </a:r>
            <a:r>
              <a:rPr lang="en-US" sz="1400" i="1" dirty="0" smtClean="0">
                <a:solidFill>
                  <a:schemeClr val="tx2"/>
                </a:solidFill>
                <a:ea typeface="ＭＳ Ｐゴシック" charset="-128"/>
              </a:rPr>
              <a:t> los </a:t>
            </a:r>
            <a:r>
              <a:rPr lang="en-US" sz="1400" i="1" dirty="0" err="1" smtClean="0">
                <a:solidFill>
                  <a:schemeClr val="tx2"/>
                </a:solidFill>
                <a:ea typeface="ＭＳ Ｐゴシック" charset="-128"/>
              </a:rPr>
              <a:t>productos</a:t>
            </a:r>
            <a:r>
              <a:rPr lang="en-US" sz="1400" i="1" dirty="0" smtClean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en-US" sz="1400" i="1" dirty="0" err="1" smtClean="0">
                <a:solidFill>
                  <a:schemeClr val="tx2"/>
                </a:solidFill>
                <a:ea typeface="ＭＳ Ｐゴシック" charset="-128"/>
              </a:rPr>
              <a:t>Ceradis</a:t>
            </a:r>
            <a:r>
              <a:rPr lang="en-US" sz="1400" i="1" dirty="0" smtClean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en-US" sz="1400" i="1" dirty="0" err="1" smtClean="0">
                <a:solidFill>
                  <a:schemeClr val="tx2"/>
                </a:solidFill>
                <a:ea typeface="ＭＳ Ｐゴシック" charset="-128"/>
              </a:rPr>
              <a:t>están</a:t>
            </a:r>
            <a:r>
              <a:rPr lang="en-US" sz="1400" i="1" dirty="0" smtClean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en-US" sz="1400" i="1" dirty="0" err="1" smtClean="0">
                <a:solidFill>
                  <a:schemeClr val="tx2"/>
                </a:solidFill>
                <a:ea typeface="ＭＳ Ｐゴシック" charset="-128"/>
              </a:rPr>
              <a:t>protegidos</a:t>
            </a:r>
            <a:r>
              <a:rPr lang="en-US" sz="1400" i="1" dirty="0" smtClean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en-US" sz="1400" i="1" dirty="0" err="1" smtClean="0">
                <a:solidFill>
                  <a:schemeClr val="tx2"/>
                </a:solidFill>
                <a:ea typeface="ＭＳ Ｐゴシック" charset="-128"/>
              </a:rPr>
              <a:t>por</a:t>
            </a:r>
            <a:r>
              <a:rPr lang="en-US" sz="1400" i="1" dirty="0" smtClean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en-US" sz="1400" i="1" dirty="0" err="1" smtClean="0">
                <a:solidFill>
                  <a:schemeClr val="tx2"/>
                </a:solidFill>
                <a:ea typeface="ＭＳ Ｐゴシック" charset="-128"/>
              </a:rPr>
              <a:t>patentes</a:t>
            </a:r>
            <a:r>
              <a:rPr lang="en-US" sz="1400" i="1" dirty="0" smtClean="0">
                <a:solidFill>
                  <a:schemeClr val="tx2"/>
                </a:solidFill>
                <a:ea typeface="ＭＳ Ｐゴシック" charset="-128"/>
              </a:rPr>
              <a:t> (</a:t>
            </a:r>
            <a:r>
              <a:rPr lang="en-US" sz="1400" i="1" dirty="0" err="1" smtClean="0">
                <a:solidFill>
                  <a:schemeClr val="tx2"/>
                </a:solidFill>
                <a:ea typeface="ＭＳ Ｐゴシック" charset="-128"/>
              </a:rPr>
              <a:t>algunas</a:t>
            </a:r>
            <a:r>
              <a:rPr lang="en-US" sz="1400" i="1" dirty="0" smtClean="0">
                <a:solidFill>
                  <a:schemeClr val="tx2"/>
                </a:solidFill>
                <a:ea typeface="ＭＳ Ｐゴシック" charset="-128"/>
              </a:rPr>
              <a:t> en </a:t>
            </a:r>
            <a:r>
              <a:rPr lang="en-US" sz="1400" i="1" dirty="0" err="1" smtClean="0">
                <a:solidFill>
                  <a:schemeClr val="tx2"/>
                </a:solidFill>
                <a:ea typeface="ＭＳ Ｐゴシック" charset="-128"/>
              </a:rPr>
              <a:t>proceso</a:t>
            </a:r>
            <a:r>
              <a:rPr lang="en-US" sz="1400" i="1" dirty="0" smtClean="0">
                <a:solidFill>
                  <a:schemeClr val="tx2"/>
                </a:solidFill>
                <a:ea typeface="ＭＳ Ｐゴシック" charset="-128"/>
              </a:rPr>
              <a:t>)</a:t>
            </a:r>
            <a:endParaRPr lang="en-US" sz="1400" i="1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312" y="1745631"/>
            <a:ext cx="1084749" cy="1960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 smtClean="0">
                <a:solidFill>
                  <a:schemeClr val="tx2"/>
                </a:solidFill>
              </a:rPr>
              <a:t>Líquidos</a:t>
            </a:r>
            <a:r>
              <a:rPr lang="nl-NL" b="1" dirty="0" smtClean="0">
                <a:solidFill>
                  <a:schemeClr val="tx2"/>
                </a:solidFill>
              </a:rPr>
              <a:t> (SC)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796" y="4072701"/>
            <a:ext cx="1167062" cy="1960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 smtClean="0">
                <a:solidFill>
                  <a:schemeClr val="tx2"/>
                </a:solidFill>
              </a:rPr>
              <a:t>Gránulos</a:t>
            </a:r>
            <a:r>
              <a:rPr lang="nl-NL" b="1" dirty="0" smtClean="0">
                <a:solidFill>
                  <a:schemeClr val="tx2"/>
                </a:solidFill>
              </a:rPr>
              <a:t> (SP)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184482" y="1466366"/>
            <a:ext cx="983219" cy="2256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342900" indent="-342900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400" b="1" dirty="0" err="1" smtClean="0">
                <a:solidFill>
                  <a:schemeClr val="tx2"/>
                </a:solidFill>
              </a:rPr>
              <a:t>Formulación</a:t>
            </a:r>
            <a:endParaRPr lang="en-US" sz="1400" b="1" dirty="0" smtClean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1978" y="1466366"/>
            <a:ext cx="2953406" cy="27496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Rectangle 50"/>
          <p:cNvSpPr/>
          <p:nvPr/>
        </p:nvSpPr>
        <p:spPr>
          <a:xfrm>
            <a:off x="2911978" y="1530786"/>
            <a:ext cx="2953406" cy="46414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2948229" y="1466366"/>
            <a:ext cx="1512164" cy="22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342900" indent="-342900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400" b="1" dirty="0" err="1" smtClean="0">
                <a:solidFill>
                  <a:schemeClr val="bg1"/>
                </a:solidFill>
              </a:rPr>
              <a:t>Fungicidas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7831590" y="1749487"/>
            <a:ext cx="1101998" cy="52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MB-</a:t>
            </a: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S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: 50%</a:t>
            </a:r>
            <a:endParaRPr lang="en-US" sz="1200" b="0" dirty="0" smtClean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80182" y="1466366"/>
            <a:ext cx="2953406" cy="27496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Rectangle 55"/>
          <p:cNvSpPr/>
          <p:nvPr/>
        </p:nvSpPr>
        <p:spPr>
          <a:xfrm>
            <a:off x="5980182" y="1466366"/>
            <a:ext cx="2953406" cy="464141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6016433" y="1466366"/>
            <a:ext cx="1512164" cy="22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342900" indent="-342900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400" b="1" dirty="0" err="1" smtClean="0">
                <a:solidFill>
                  <a:schemeClr val="bg1"/>
                </a:solidFill>
              </a:rPr>
              <a:t>Fertilizantes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pic>
        <p:nvPicPr>
          <p:cNvPr id="59" name="Picture 46" descr="C:\Users\PSegovia\Desktop\CeradisPablo\Pablo\Logos\FytoFert S2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88" y="1812228"/>
            <a:ext cx="1680214" cy="46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1262827" y="2268015"/>
            <a:ext cx="1589818" cy="2811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342900" indent="-342900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400" dirty="0" err="1" smtClean="0">
                <a:solidFill>
                  <a:schemeClr val="tx2"/>
                </a:solidFill>
              </a:rPr>
              <a:t>Fosfito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 bwMode="auto">
          <a:xfrm>
            <a:off x="1204032" y="3305071"/>
            <a:ext cx="1589818" cy="2811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342900" indent="-342900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400" dirty="0" err="1" smtClean="0">
                <a:solidFill>
                  <a:schemeClr val="tx2"/>
                </a:solidFill>
              </a:rPr>
              <a:t>Fosfito</a:t>
            </a:r>
            <a:r>
              <a:rPr lang="en-US" sz="1400" dirty="0" smtClean="0">
                <a:solidFill>
                  <a:schemeClr val="tx2"/>
                </a:solidFill>
              </a:rPr>
              <a:t> --</a:t>
            </a:r>
            <a:r>
              <a:rPr lang="en-US" sz="1400" dirty="0" err="1" smtClean="0">
                <a:solidFill>
                  <a:schemeClr val="tx2"/>
                </a:solidFill>
              </a:rPr>
              <a:t>Folpet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 bwMode="auto">
          <a:xfrm>
            <a:off x="1262827" y="4089920"/>
            <a:ext cx="1589818" cy="2811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342900" indent="-342900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400" dirty="0" err="1" smtClean="0">
                <a:solidFill>
                  <a:schemeClr val="tx2"/>
                </a:solidFill>
              </a:rPr>
              <a:t>Fosfito</a:t>
            </a:r>
            <a:r>
              <a:rPr lang="en-US" sz="1400" dirty="0" smtClean="0">
                <a:solidFill>
                  <a:schemeClr val="tx2"/>
                </a:solidFill>
              </a:rPr>
              <a:t> - </a:t>
            </a:r>
            <a:r>
              <a:rPr lang="en-US" sz="1400" dirty="0" err="1" smtClean="0">
                <a:solidFill>
                  <a:schemeClr val="tx2"/>
                </a:solidFill>
              </a:rPr>
              <a:t>Cobre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1262827" y="5321502"/>
            <a:ext cx="1589818" cy="2811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342900" indent="-342900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400" dirty="0" err="1" smtClean="0">
                <a:solidFill>
                  <a:schemeClr val="tx2"/>
                </a:solidFill>
              </a:rPr>
              <a:t>Fosfito</a:t>
            </a:r>
            <a:r>
              <a:rPr lang="en-US" sz="1400" dirty="0" smtClean="0">
                <a:solidFill>
                  <a:schemeClr val="tx2"/>
                </a:solidFill>
              </a:rPr>
              <a:t> – Cu – Zinc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88" y="4100658"/>
            <a:ext cx="1755453" cy="4733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28" y="4100658"/>
            <a:ext cx="1755453" cy="4733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88" y="4629798"/>
            <a:ext cx="1755453" cy="473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88" y="5321502"/>
            <a:ext cx="1755453" cy="473308"/>
          </a:xfrm>
          <a:prstGeom prst="rect">
            <a:avLst/>
          </a:prstGeom>
        </p:spPr>
      </p:pic>
      <p:sp>
        <p:nvSpPr>
          <p:cNvPr id="71" name="Content Placeholder 2"/>
          <p:cNvSpPr txBox="1">
            <a:spLocks/>
          </p:cNvSpPr>
          <p:nvPr/>
        </p:nvSpPr>
        <p:spPr bwMode="auto">
          <a:xfrm>
            <a:off x="1262827" y="2786543"/>
            <a:ext cx="1589818" cy="2811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t" anchorCtr="0"/>
          <a:lstStyle/>
          <a:p>
            <a:pPr marL="342900" indent="-342900" eaLnBrk="0" hangingPunct="0">
              <a:spcAft>
                <a:spcPct val="20000"/>
              </a:spcAft>
              <a:buClr>
                <a:schemeClr val="accent1"/>
              </a:buClr>
              <a:buSzPct val="100000"/>
            </a:pPr>
            <a:r>
              <a:rPr lang="en-US" sz="1400" dirty="0" err="1" smtClean="0">
                <a:solidFill>
                  <a:schemeClr val="tx2"/>
                </a:solidFill>
              </a:rPr>
              <a:t>Fosfito</a:t>
            </a:r>
            <a:r>
              <a:rPr lang="en-US" sz="1400" dirty="0" smtClean="0">
                <a:solidFill>
                  <a:schemeClr val="tx2"/>
                </a:solidFill>
              </a:rPr>
              <a:t> - </a:t>
            </a:r>
            <a:r>
              <a:rPr lang="en-US" sz="1400" dirty="0" err="1" smtClean="0">
                <a:solidFill>
                  <a:schemeClr val="tx2"/>
                </a:solidFill>
              </a:rPr>
              <a:t>Cobre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pic>
        <p:nvPicPr>
          <p:cNvPr id="48" name="Picture 15" descr="C:\Users\PSegovia\Desktop\CeraQuint SC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3" y="2801482"/>
            <a:ext cx="1755453" cy="47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73" y="1747777"/>
            <a:ext cx="1774716" cy="53372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33" y="2246697"/>
            <a:ext cx="1767953" cy="53948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6233" y="3299217"/>
            <a:ext cx="1755453" cy="6100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262826" y="3929153"/>
            <a:ext cx="767076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 bwMode="auto">
          <a:xfrm>
            <a:off x="7946388" y="4303811"/>
            <a:ext cx="1101998" cy="52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P</a:t>
            </a:r>
            <a:r>
              <a:rPr lang="en-US" sz="1200" baseline="-25000" dirty="0" smtClean="0">
                <a:solidFill>
                  <a:schemeClr val="tx2"/>
                </a:solidFill>
                <a:ea typeface="ＭＳ Ｐゴシック" charset="-128"/>
              </a:rPr>
              <a:t>2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O</a:t>
            </a:r>
            <a:r>
              <a:rPr lang="en-US" sz="1200" baseline="-25000" dirty="0" smtClean="0">
                <a:solidFill>
                  <a:schemeClr val="tx2"/>
                </a:solidFill>
                <a:ea typeface="ＭＳ Ｐゴシック" charset="-128"/>
              </a:rPr>
              <a:t>5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: 30%</a:t>
            </a:r>
          </a:p>
          <a:p>
            <a:pPr marL="0" lvl="1" defTabSz="871538">
              <a:buClr>
                <a:schemeClr val="tx2"/>
              </a:buClr>
              <a:buSzPct val="130000"/>
              <a:defRPr/>
            </a:pP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K</a:t>
            </a:r>
            <a:r>
              <a:rPr lang="en-US" sz="1200" baseline="-25000" dirty="0" smtClean="0">
                <a:solidFill>
                  <a:schemeClr val="tx2"/>
                </a:solidFill>
                <a:ea typeface="ＭＳ Ｐゴシック" charset="-128"/>
              </a:rPr>
              <a:t>2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O: 22%</a:t>
            </a:r>
          </a:p>
          <a:p>
            <a:pPr marL="0" lvl="1" defTabSz="871538">
              <a:buClr>
                <a:schemeClr val="tx2"/>
              </a:buClr>
              <a:buSzPct val="130000"/>
              <a:defRPr/>
            </a:pPr>
            <a:r>
              <a:rPr lang="en-US" sz="1200" b="0" dirty="0" smtClean="0">
                <a:solidFill>
                  <a:schemeClr val="tx2"/>
                </a:solidFill>
                <a:ea typeface="ＭＳ Ｐゴシック" charset="-128"/>
              </a:rPr>
              <a:t>Cu: 2%</a:t>
            </a:r>
          </a:p>
        </p:txBody>
      </p:sp>
      <p:sp>
        <p:nvSpPr>
          <p:cNvPr id="7" name="Right Brace 6"/>
          <p:cNvSpPr/>
          <p:nvPr/>
        </p:nvSpPr>
        <p:spPr>
          <a:xfrm>
            <a:off x="7831590" y="4129963"/>
            <a:ext cx="114798" cy="9182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Rectangle 82"/>
          <p:cNvSpPr/>
          <p:nvPr/>
        </p:nvSpPr>
        <p:spPr bwMode="auto">
          <a:xfrm>
            <a:off x="4751484" y="1749487"/>
            <a:ext cx="1101998" cy="52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MB-</a:t>
            </a: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S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: 50%</a:t>
            </a:r>
            <a:endParaRPr lang="en-US" sz="1200" b="0" dirty="0" smtClean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4751484" y="4051389"/>
            <a:ext cx="1101998" cy="52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Cu Sulfate: 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10%</a:t>
            </a:r>
            <a:endParaRPr lang="en-US" sz="1200" dirty="0">
              <a:solidFill>
                <a:schemeClr val="tx2"/>
              </a:solidFill>
              <a:ea typeface="ＭＳ Ｐゴシック" charset="-128"/>
            </a:endParaRPr>
          </a:p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PO</a:t>
            </a:r>
            <a:r>
              <a:rPr lang="en-US" sz="1200" baseline="-25000" dirty="0" smtClean="0">
                <a:solidFill>
                  <a:schemeClr val="tx2"/>
                </a:solidFill>
                <a:ea typeface="ＭＳ Ｐゴシック" charset="-128"/>
              </a:rPr>
              <a:t>3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: 52%</a:t>
            </a:r>
            <a:endParaRPr lang="en-US" sz="12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4751484" y="5282878"/>
            <a:ext cx="1101998" cy="52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Cu Sulfate: 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5%</a:t>
            </a:r>
          </a:p>
          <a:p>
            <a:pPr marL="0" lvl="1" defTabSz="871538">
              <a:buClr>
                <a:schemeClr val="tx2"/>
              </a:buClr>
              <a:buSzPct val="130000"/>
              <a:defRPr/>
            </a:pP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Zn Sulfate: 4%</a:t>
            </a:r>
            <a:endParaRPr lang="en-US" sz="1200" dirty="0">
              <a:solidFill>
                <a:schemeClr val="tx2"/>
              </a:solidFill>
              <a:ea typeface="ＭＳ Ｐゴシック" charset="-128"/>
            </a:endParaRPr>
          </a:p>
          <a:p>
            <a:pPr marL="0" lvl="1" defTabSz="871538"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PO</a:t>
            </a:r>
            <a:r>
              <a:rPr lang="en-US" sz="1200" baseline="-25000" dirty="0">
                <a:solidFill>
                  <a:schemeClr val="tx2"/>
                </a:solidFill>
                <a:ea typeface="ＭＳ Ｐゴシック" charset="-128"/>
              </a:rPr>
              <a:t>3</a:t>
            </a: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: 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50%</a:t>
            </a:r>
            <a:endParaRPr lang="en-US" sz="120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89" name="Rectangle 88"/>
          <p:cNvSpPr/>
          <p:nvPr/>
        </p:nvSpPr>
        <p:spPr bwMode="auto">
          <a:xfrm>
            <a:off x="4751484" y="2252214"/>
            <a:ext cx="1101998" cy="52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PO</a:t>
            </a:r>
            <a:r>
              <a:rPr lang="en-US" sz="1200" baseline="-25000" dirty="0">
                <a:solidFill>
                  <a:schemeClr val="tx2"/>
                </a:solidFill>
                <a:ea typeface="ＭＳ Ｐゴシック" charset="-128"/>
              </a:rPr>
              <a:t>3</a:t>
            </a: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: 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37</a:t>
            </a: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%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4751484" y="2784248"/>
            <a:ext cx="1101998" cy="52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Cu </a:t>
            </a:r>
            <a:r>
              <a:rPr lang="en-US" sz="1200" dirty="0" err="1" smtClean="0">
                <a:solidFill>
                  <a:schemeClr val="tx2"/>
                </a:solidFill>
                <a:ea typeface="ＭＳ Ｐゴシック" charset="-128"/>
              </a:rPr>
              <a:t>OxyCl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: 15%</a:t>
            </a:r>
          </a:p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PO</a:t>
            </a:r>
            <a:r>
              <a:rPr lang="en-US" sz="1200" baseline="-25000" dirty="0" smtClean="0">
                <a:solidFill>
                  <a:schemeClr val="tx2"/>
                </a:solidFill>
                <a:ea typeface="ＭＳ Ｐゴシック" charset="-128"/>
              </a:rPr>
              <a:t>3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: 28%</a:t>
            </a:r>
            <a:endParaRPr lang="en-US" sz="1200" b="0" dirty="0" smtClean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4751484" y="3299217"/>
            <a:ext cx="1101998" cy="52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200" dirty="0" err="1" smtClean="0">
                <a:solidFill>
                  <a:schemeClr val="tx2"/>
                </a:solidFill>
                <a:ea typeface="ＭＳ Ｐゴシック" charset="-128"/>
              </a:rPr>
              <a:t>Folpet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: 18%</a:t>
            </a:r>
          </a:p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PO</a:t>
            </a:r>
            <a:r>
              <a:rPr lang="en-US" sz="1200" baseline="-25000" dirty="0" smtClean="0">
                <a:solidFill>
                  <a:schemeClr val="tx2"/>
                </a:solidFill>
                <a:ea typeface="ＭＳ Ｐゴシック" charset="-128"/>
              </a:rPr>
              <a:t>3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: 27%</a:t>
            </a:r>
            <a:endParaRPr lang="en-US" sz="1200" b="0" dirty="0" smtClean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7831590" y="5282878"/>
            <a:ext cx="1101998" cy="52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P</a:t>
            </a:r>
            <a:r>
              <a:rPr lang="en-US" sz="1200" baseline="-25000" dirty="0">
                <a:solidFill>
                  <a:schemeClr val="tx2"/>
                </a:solidFill>
                <a:ea typeface="ＭＳ Ｐゴシック" charset="-128"/>
              </a:rPr>
              <a:t>2</a:t>
            </a: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O</a:t>
            </a:r>
            <a:r>
              <a:rPr lang="en-US" sz="1200" baseline="-25000" dirty="0">
                <a:solidFill>
                  <a:schemeClr val="tx2"/>
                </a:solidFill>
                <a:ea typeface="ＭＳ Ｐゴシック" charset="-128"/>
              </a:rPr>
              <a:t>5</a:t>
            </a: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: 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29%</a:t>
            </a:r>
            <a:endParaRPr lang="en-US" sz="1200" dirty="0">
              <a:solidFill>
                <a:schemeClr val="tx2"/>
              </a:solidFill>
              <a:ea typeface="ＭＳ Ｐゴシック" charset="-128"/>
            </a:endParaRPr>
          </a:p>
          <a:p>
            <a:pPr marL="0" lvl="1" defTabSz="871538"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K</a:t>
            </a:r>
            <a:r>
              <a:rPr lang="en-US" sz="1200" baseline="-25000" dirty="0">
                <a:solidFill>
                  <a:schemeClr val="tx2"/>
                </a:solidFill>
                <a:ea typeface="ＭＳ Ｐゴシック" charset="-128"/>
              </a:rPr>
              <a:t>2</a:t>
            </a: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O: 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21%</a:t>
            </a:r>
            <a:endParaRPr lang="en-US" sz="1200" dirty="0">
              <a:solidFill>
                <a:schemeClr val="tx2"/>
              </a:solidFill>
              <a:ea typeface="ＭＳ Ｐゴシック" charset="-128"/>
            </a:endParaRPr>
          </a:p>
          <a:p>
            <a:pPr marL="0" lvl="1" defTabSz="871538"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Cu: 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1%; Zn: 1%</a:t>
            </a:r>
            <a:endParaRPr lang="en-US" sz="1200" dirty="0">
              <a:solidFill>
                <a:schemeClr val="tx2"/>
              </a:solidFill>
              <a:ea typeface="ＭＳ Ｐゴシック" charset="-128"/>
            </a:endParaRPr>
          </a:p>
        </p:txBody>
      </p:sp>
      <p:pic>
        <p:nvPicPr>
          <p:cNvPr id="64" name="Imagen 1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56" y="5321501"/>
            <a:ext cx="1750308" cy="4375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13186" y="1258133"/>
            <a:ext cx="1019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i="1" dirty="0" smtClean="0">
                <a:solidFill>
                  <a:srgbClr val="000090"/>
                </a:solidFill>
              </a:rPr>
              <a:t>Principales</a:t>
            </a:r>
          </a:p>
          <a:p>
            <a:pPr algn="ctr"/>
            <a:r>
              <a:rPr lang="es-ES" sz="1200" b="1" i="1" dirty="0" smtClean="0">
                <a:solidFill>
                  <a:srgbClr val="000090"/>
                </a:solidFill>
              </a:rPr>
              <a:t>Ingredientes</a:t>
            </a:r>
            <a:endParaRPr lang="es-ES" sz="1200" b="1" i="1" dirty="0">
              <a:solidFill>
                <a:srgbClr val="000090"/>
              </a:solidFill>
            </a:endParaRPr>
          </a:p>
        </p:txBody>
      </p:sp>
      <p:pic>
        <p:nvPicPr>
          <p:cNvPr id="47" name="Picture 3" descr="E:\CERADIS 2013 MIGUEL GALÁN\DISEÑOS EMPAQUES Y OTROS\LOGOS\Logo Elim SP.jpg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400" y="4648200"/>
            <a:ext cx="176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86"/>
          <p:cNvSpPr/>
          <p:nvPr/>
        </p:nvSpPr>
        <p:spPr bwMode="auto">
          <a:xfrm>
            <a:off x="4800600" y="4648200"/>
            <a:ext cx="1101998" cy="523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marL="0" lvl="1" defTabSz="871538">
              <a:spcBef>
                <a:spcPts val="175"/>
              </a:spcBef>
              <a:spcAft>
                <a:spcPts val="175"/>
              </a:spcAft>
              <a:buClr>
                <a:schemeClr val="tx2"/>
              </a:buClr>
              <a:buSzPct val="130000"/>
              <a:defRPr/>
            </a:pPr>
            <a:r>
              <a:rPr lang="en-US" sz="1200" dirty="0">
                <a:solidFill>
                  <a:schemeClr val="tx2"/>
                </a:solidFill>
                <a:ea typeface="ＭＳ Ｐゴシック" charset="-128"/>
              </a:rPr>
              <a:t>Cu Sulfate: </a:t>
            </a:r>
            <a:r>
              <a:rPr lang="en-US" sz="1200" dirty="0" smtClean="0">
                <a:solidFill>
                  <a:schemeClr val="tx2"/>
                </a:solidFill>
                <a:ea typeface="ＭＳ Ｐゴシック" charset="-128"/>
              </a:rPr>
              <a:t>12%</a:t>
            </a:r>
            <a:endParaRPr lang="en-US" sz="1200" dirty="0">
              <a:solidFill>
                <a:schemeClr val="tx2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44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9449" y="84665"/>
            <a:ext cx="7886700" cy="1325563"/>
          </a:xfrm>
        </p:spPr>
        <p:txBody>
          <a:bodyPr/>
          <a:lstStyle/>
          <a:p>
            <a:pPr algn="ctr"/>
            <a:r>
              <a:rPr lang="es-CO" sz="3200" b="1" dirty="0">
                <a:solidFill>
                  <a:srgbClr val="0000FF"/>
                </a:solidFill>
              </a:rPr>
              <a:t>¿</a:t>
            </a:r>
            <a:r>
              <a:rPr lang="es-CO" sz="3200" b="1" dirty="0" smtClean="0">
                <a:solidFill>
                  <a:srgbClr val="0000FF"/>
                </a:solidFill>
              </a:rPr>
              <a:t>Qué es MusaCare CP?</a:t>
            </a:r>
            <a:endParaRPr lang="es-CO" sz="3200" b="1" dirty="0">
              <a:solidFill>
                <a:srgbClr val="0000FF"/>
              </a:solidFill>
            </a:endParaRPr>
          </a:p>
        </p:txBody>
      </p:sp>
      <p:sp>
        <p:nvSpPr>
          <p:cNvPr id="3" name="19 Rectángulo"/>
          <p:cNvSpPr/>
          <p:nvPr/>
        </p:nvSpPr>
        <p:spPr>
          <a:xfrm>
            <a:off x="3770025" y="3972390"/>
            <a:ext cx="493176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buClr>
                <a:srgbClr val="4F81BD"/>
              </a:buClr>
            </a:pPr>
            <a:r>
              <a:rPr lang="es-CO" sz="2400" b="1" dirty="0" smtClean="0">
                <a:solidFill>
                  <a:srgbClr val="002060"/>
                </a:solidFill>
              </a:rPr>
              <a:t>Composición</a:t>
            </a:r>
            <a:endParaRPr lang="es-CO" sz="2400" b="1" i="1" dirty="0" smtClean="0">
              <a:solidFill>
                <a:srgbClr val="002060"/>
              </a:solidFill>
            </a:endParaRPr>
          </a:p>
          <a:p>
            <a:pPr algn="ctr">
              <a:lnSpc>
                <a:spcPct val="125000"/>
              </a:lnSpc>
              <a:buClr>
                <a:srgbClr val="4F81BD"/>
              </a:buClr>
            </a:pPr>
            <a:r>
              <a:rPr lang="es-CO" sz="2400" i="1" dirty="0" smtClean="0">
                <a:solidFill>
                  <a:srgbClr val="002060"/>
                </a:solidFill>
              </a:rPr>
              <a:t>Sulfato de Cobre</a:t>
            </a:r>
          </a:p>
          <a:p>
            <a:pPr algn="ctr">
              <a:lnSpc>
                <a:spcPct val="125000"/>
              </a:lnSpc>
              <a:buClr>
                <a:srgbClr val="4F81BD"/>
              </a:buClr>
            </a:pPr>
            <a:r>
              <a:rPr lang="es-CO" sz="2400" i="1" dirty="0" smtClean="0">
                <a:solidFill>
                  <a:srgbClr val="002060"/>
                </a:solidFill>
              </a:rPr>
              <a:t>Fosfito de Potasio</a:t>
            </a:r>
          </a:p>
          <a:p>
            <a:pPr algn="ctr">
              <a:lnSpc>
                <a:spcPct val="125000"/>
              </a:lnSpc>
              <a:buClr>
                <a:srgbClr val="4F81BD"/>
              </a:buClr>
            </a:pPr>
            <a:r>
              <a:rPr lang="es-CO" sz="2400" i="1" dirty="0" smtClean="0">
                <a:solidFill>
                  <a:srgbClr val="002060"/>
                </a:solidFill>
              </a:rPr>
              <a:t>Aditivos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72787" y="2145179"/>
            <a:ext cx="5666283" cy="72008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nl-NL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Formulación única</a:t>
            </a:r>
          </a:p>
          <a:p>
            <a:pPr lvl="0" algn="ctr">
              <a:spcBef>
                <a:spcPct val="0"/>
              </a:spcBef>
              <a:defRPr/>
            </a:pPr>
            <a:r>
              <a:rPr lang="es-CO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para el control de Sigatoka Negra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nl-NL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 dos modos de acción y una alta eficacia</a:t>
            </a:r>
            <a:endParaRPr kumimoji="0" lang="nl-NL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2421469" y="4512293"/>
            <a:ext cx="496076" cy="4808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n 6" descr="IMG_53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7" y="1624541"/>
            <a:ext cx="2730500" cy="36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9449" y="135464"/>
            <a:ext cx="7886700" cy="1325563"/>
          </a:xfrm>
        </p:spPr>
        <p:txBody>
          <a:bodyPr/>
          <a:lstStyle/>
          <a:p>
            <a:pPr algn="ctr"/>
            <a:r>
              <a:rPr lang="es-CO" sz="3200" b="1" dirty="0" smtClean="0">
                <a:solidFill>
                  <a:srgbClr val="0000FF"/>
                </a:solidFill>
              </a:rPr>
              <a:t>Composición Garantizada</a:t>
            </a:r>
            <a:endParaRPr lang="es-CO" sz="3200" b="1" dirty="0">
              <a:solidFill>
                <a:srgbClr val="0000FF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687323"/>
              </p:ext>
            </p:extLst>
          </p:nvPr>
        </p:nvGraphicFramePr>
        <p:xfrm>
          <a:off x="1658189" y="1575753"/>
          <a:ext cx="5889716" cy="3307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90294"/>
                <a:gridCol w="139942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2500" dirty="0" smtClean="0"/>
                        <a:t>Componente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500" dirty="0" smtClean="0"/>
                        <a:t>% p/p</a:t>
                      </a:r>
                      <a:endParaRPr lang="es-CO" sz="2500" dirty="0"/>
                    </a:p>
                  </a:txBody>
                  <a:tcPr marR="252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2500" dirty="0" smtClean="0"/>
                        <a:t>Fósforo (P</a:t>
                      </a:r>
                      <a:r>
                        <a:rPr lang="es-CO" sz="2500" baseline="-25000" dirty="0" smtClean="0"/>
                        <a:t>2</a:t>
                      </a:r>
                      <a:r>
                        <a:rPr lang="es-CO" sz="2500" dirty="0" smtClean="0"/>
                        <a:t>O</a:t>
                      </a:r>
                      <a:r>
                        <a:rPr lang="es-CO" sz="2500" baseline="-25000" dirty="0" smtClean="0"/>
                        <a:t>5</a:t>
                      </a:r>
                      <a:r>
                        <a:rPr lang="es-CO" sz="2500" dirty="0" smtClean="0"/>
                        <a:t>)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500" dirty="0" smtClean="0"/>
                        <a:t>30.0</a:t>
                      </a:r>
                      <a:endParaRPr lang="es-CO" sz="2500" dirty="0"/>
                    </a:p>
                  </a:txBody>
                  <a:tcPr marR="252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2500" dirty="0" smtClean="0"/>
                        <a:t>Potasio (K</a:t>
                      </a:r>
                      <a:r>
                        <a:rPr lang="es-CO" sz="2500" baseline="-25000" dirty="0" smtClean="0"/>
                        <a:t>2</a:t>
                      </a:r>
                      <a:r>
                        <a:rPr lang="es-CO" sz="2500" dirty="0" smtClean="0"/>
                        <a:t>O)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500" dirty="0" smtClean="0"/>
                        <a:t>22.0</a:t>
                      </a:r>
                      <a:endParaRPr lang="es-CO" sz="2500" dirty="0"/>
                    </a:p>
                  </a:txBody>
                  <a:tcPr marR="252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2500" dirty="0" smtClean="0"/>
                        <a:t>Calcio (</a:t>
                      </a:r>
                      <a:r>
                        <a:rPr lang="es-CO" sz="2500" dirty="0" err="1" smtClean="0"/>
                        <a:t>CaO</a:t>
                      </a:r>
                      <a:r>
                        <a:rPr lang="es-CO" sz="2500" dirty="0" smtClean="0"/>
                        <a:t>)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500" dirty="0" smtClean="0"/>
                        <a:t>2.0</a:t>
                      </a:r>
                      <a:endParaRPr lang="es-CO" sz="2500" dirty="0"/>
                    </a:p>
                  </a:txBody>
                  <a:tcPr marR="252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2500" dirty="0" smtClean="0"/>
                        <a:t>Azufre (S)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500" dirty="0" smtClean="0"/>
                        <a:t>2.0</a:t>
                      </a:r>
                      <a:endParaRPr lang="es-CO" sz="2500" dirty="0"/>
                    </a:p>
                  </a:txBody>
                  <a:tcPr marR="252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2500" dirty="0" smtClean="0"/>
                        <a:t>Cobre (Cu)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500" dirty="0" smtClean="0"/>
                        <a:t>2.0</a:t>
                      </a:r>
                      <a:endParaRPr lang="es-CO" sz="2500" dirty="0"/>
                    </a:p>
                  </a:txBody>
                  <a:tcPr marR="252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2500" dirty="0" smtClean="0"/>
                        <a:t>Carbono Orgánico Oxidable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500" dirty="0" smtClean="0"/>
                        <a:t>11.0</a:t>
                      </a:r>
                      <a:endParaRPr lang="es-CO" sz="2500" dirty="0"/>
                    </a:p>
                  </a:txBody>
                  <a:tcPr marR="2520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5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5815">
              <a:lnSpc>
                <a:spcPct val="100000"/>
              </a:lnSpc>
            </a:pPr>
            <a:r>
              <a:rPr sz="3200" b="1" i="1" spc="-5" dirty="0">
                <a:solidFill>
                  <a:srgbClr val="0000FF"/>
                </a:solidFill>
              </a:rPr>
              <a:t>Beneficios de MusaCare®</a:t>
            </a:r>
            <a:r>
              <a:rPr sz="3200" b="1" i="1" spc="-15" dirty="0">
                <a:solidFill>
                  <a:srgbClr val="0000FF"/>
                </a:solidFill>
              </a:rPr>
              <a:t> </a:t>
            </a:r>
            <a:r>
              <a:rPr sz="3200" b="1" i="1" spc="-5" dirty="0">
                <a:solidFill>
                  <a:srgbClr val="0000FF"/>
                </a:solidFill>
              </a:rPr>
              <a:t>SP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17221" y="1557020"/>
            <a:ext cx="7909559" cy="480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_tradnl" sz="2400" dirty="0" smtClean="0">
                <a:latin typeface="Calibri"/>
                <a:cs typeface="Calibri"/>
              </a:rPr>
              <a:t>Mínimo impacto ambiental</a:t>
            </a:r>
            <a:endParaRPr sz="35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No posee ninguna restricción por acción residual, ni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presenta</a:t>
            </a:r>
            <a:endParaRPr sz="2400" dirty="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limitación </a:t>
            </a:r>
            <a:r>
              <a:rPr sz="2400" dirty="0">
                <a:latin typeface="Calibri"/>
                <a:cs typeface="Calibri"/>
              </a:rPr>
              <a:t>en el </a:t>
            </a:r>
            <a:r>
              <a:rPr sz="2400" spc="-5" dirty="0">
                <a:latin typeface="Calibri"/>
                <a:cs typeface="Calibri"/>
              </a:rPr>
              <a:t>período de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 smtClean="0">
                <a:latin typeface="Calibri"/>
                <a:cs typeface="Calibri"/>
              </a:rPr>
              <a:t>reingreso</a:t>
            </a:r>
            <a:endParaRPr sz="3500" dirty="0">
              <a:latin typeface="Times New Roman"/>
              <a:cs typeface="Times New Roman"/>
            </a:endParaRPr>
          </a:p>
          <a:p>
            <a:pPr marL="355600" marR="28575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Alta </a:t>
            </a:r>
            <a:r>
              <a:rPr sz="2400" spc="-5" dirty="0">
                <a:latin typeface="Calibri"/>
                <a:cs typeface="Calibri"/>
              </a:rPr>
              <a:t>compatibilidad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10" dirty="0">
                <a:latin typeface="Calibri"/>
                <a:cs typeface="Calibri"/>
              </a:rPr>
              <a:t>sinergia con </a:t>
            </a:r>
            <a:r>
              <a:rPr sz="2400" spc="-15" dirty="0" smtClean="0">
                <a:latin typeface="Calibri"/>
                <a:cs typeface="Calibri"/>
              </a:rPr>
              <a:t>otros </a:t>
            </a:r>
            <a:r>
              <a:rPr sz="2400" spc="-15" dirty="0">
                <a:latin typeface="Calibri"/>
                <a:cs typeface="Calibri"/>
              </a:rPr>
              <a:t>productos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dirty="0">
                <a:latin typeface="Calibri"/>
                <a:cs typeface="Calibri"/>
              </a:rPr>
              <a:t>la  </a:t>
            </a:r>
            <a:r>
              <a:rPr sz="2400" spc="-15" dirty="0" smtClean="0">
                <a:latin typeface="Calibri"/>
                <a:cs typeface="Calibri"/>
              </a:rPr>
              <a:t>mezcla</a:t>
            </a:r>
            <a:endParaRPr lang="es-ES_tradnl" sz="2400" spc="-15" dirty="0" smtClean="0">
              <a:latin typeface="Calibri"/>
              <a:cs typeface="Calibri"/>
            </a:endParaRPr>
          </a:p>
          <a:p>
            <a:pPr marL="355600" marR="285750" indent="-342900"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_tradnl" sz="2400" dirty="0">
                <a:cs typeface="Calibri"/>
              </a:rPr>
              <a:t>El </a:t>
            </a:r>
            <a:r>
              <a:rPr lang="es-ES_tradnl" sz="2400" spc="-15" dirty="0">
                <a:cs typeface="Calibri"/>
              </a:rPr>
              <a:t>cobre </a:t>
            </a:r>
            <a:r>
              <a:rPr lang="es-ES_tradnl" sz="2400" dirty="0">
                <a:cs typeface="Calibri"/>
              </a:rPr>
              <a:t>cumple </a:t>
            </a:r>
            <a:r>
              <a:rPr lang="es-ES_tradnl" sz="2400" spc="-5" dirty="0">
                <a:cs typeface="Calibri"/>
              </a:rPr>
              <a:t>una </a:t>
            </a:r>
            <a:r>
              <a:rPr lang="es-ES_tradnl" sz="2400" b="1" spc="-5" dirty="0">
                <a:cs typeface="Calibri"/>
              </a:rPr>
              <a:t>doble </a:t>
            </a:r>
            <a:r>
              <a:rPr lang="es-ES_tradnl" sz="2400" b="1" spc="-10" dirty="0">
                <a:cs typeface="Calibri"/>
              </a:rPr>
              <a:t>función</a:t>
            </a:r>
            <a:r>
              <a:rPr lang="es-ES_tradnl" sz="2400" spc="-10" dirty="0">
                <a:cs typeface="Calibri"/>
              </a:rPr>
              <a:t>, </a:t>
            </a:r>
            <a:r>
              <a:rPr lang="es-ES_tradnl" sz="2400" spc="-15" dirty="0">
                <a:cs typeface="Calibri"/>
              </a:rPr>
              <a:t>protege</a:t>
            </a:r>
            <a:r>
              <a:rPr lang="es-ES_tradnl" sz="2400" dirty="0">
                <a:cs typeface="Calibri"/>
              </a:rPr>
              <a:t> la  </a:t>
            </a:r>
            <a:r>
              <a:rPr lang="es-ES_tradnl" sz="2400" spc="-10" dirty="0">
                <a:cs typeface="Calibri"/>
              </a:rPr>
              <a:t>planta </a:t>
            </a:r>
            <a:r>
              <a:rPr lang="es-ES_tradnl" sz="2400" spc="-15" dirty="0">
                <a:cs typeface="Calibri"/>
              </a:rPr>
              <a:t>contra </a:t>
            </a:r>
            <a:r>
              <a:rPr lang="es-ES_tradnl" sz="2400" spc="-10" dirty="0">
                <a:cs typeface="Calibri"/>
              </a:rPr>
              <a:t>numerosos </a:t>
            </a:r>
            <a:r>
              <a:rPr lang="es-ES_tradnl" sz="2400" spc="-15" dirty="0">
                <a:cs typeface="Calibri"/>
              </a:rPr>
              <a:t>patógenos, </a:t>
            </a:r>
            <a:r>
              <a:rPr lang="es-ES_tradnl" sz="2400" spc="-5" dirty="0">
                <a:cs typeface="Calibri"/>
              </a:rPr>
              <a:t>además de</a:t>
            </a:r>
            <a:r>
              <a:rPr lang="es-ES_tradnl" sz="2400" spc="10" dirty="0">
                <a:cs typeface="Calibri"/>
              </a:rPr>
              <a:t> </a:t>
            </a:r>
            <a:r>
              <a:rPr lang="es-ES_tradnl" sz="2400" spc="-5" dirty="0" smtClean="0">
                <a:cs typeface="Calibri"/>
              </a:rPr>
              <a:t>nutrirla</a:t>
            </a:r>
          </a:p>
          <a:p>
            <a:pPr marL="355600" marR="285750" indent="-342900"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_tradnl" sz="2400" spc="-5" dirty="0" smtClean="0">
                <a:cs typeface="Calibri"/>
              </a:rPr>
              <a:t>Los otros componentes del producto como el potasio, el calcio y el azufre son aprovechados por la planta</a:t>
            </a:r>
            <a:endParaRPr lang="es-ES_tradnl" sz="2400" dirty="0">
              <a:cs typeface="Calibri"/>
            </a:endParaRPr>
          </a:p>
          <a:p>
            <a:pPr marL="355600" marR="28575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_tradnl" sz="2400" spc="-15" dirty="0" smtClean="0">
              <a:latin typeface="Calibri"/>
              <a:cs typeface="Calibri"/>
            </a:endParaRPr>
          </a:p>
          <a:p>
            <a:pPr marL="355600" marR="28575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_tradnl" sz="2400" spc="-15" dirty="0" smtClean="0">
              <a:latin typeface="Calibri"/>
              <a:cs typeface="Calibri"/>
            </a:endParaRPr>
          </a:p>
          <a:p>
            <a:pPr marL="355600" marR="28575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_tradnl" sz="2400" spc="-15" dirty="0">
              <a:latin typeface="Calibri"/>
              <a:cs typeface="Calibri"/>
            </a:endParaRPr>
          </a:p>
          <a:p>
            <a:pPr marL="12700" marR="285750">
              <a:lnSpc>
                <a:spcPct val="100000"/>
              </a:lnSpc>
              <a:tabLst>
                <a:tab pos="354965" algn="l"/>
                <a:tab pos="355600" algn="l"/>
              </a:tabLst>
            </a:pP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69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31 Grupo"/>
          <p:cNvGrpSpPr/>
          <p:nvPr/>
        </p:nvGrpSpPr>
        <p:grpSpPr>
          <a:xfrm>
            <a:off x="4889434" y="1769342"/>
            <a:ext cx="4140557" cy="2651416"/>
            <a:chOff x="876035" y="1785356"/>
            <a:chExt cx="4140557" cy="2651416"/>
          </a:xfrm>
        </p:grpSpPr>
        <p:sp>
          <p:nvSpPr>
            <p:cNvPr id="23" name="22 Elipse"/>
            <p:cNvSpPr/>
            <p:nvPr/>
          </p:nvSpPr>
          <p:spPr>
            <a:xfrm>
              <a:off x="876035" y="1785356"/>
              <a:ext cx="4140557" cy="2651416"/>
            </a:xfrm>
            <a:prstGeom prst="ellipse">
              <a:avLst/>
            </a:prstGeom>
            <a:solidFill>
              <a:srgbClr val="B7F00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8" name="27 Elipse"/>
            <p:cNvSpPr/>
            <p:nvPr/>
          </p:nvSpPr>
          <p:spPr>
            <a:xfrm rot="21264187">
              <a:off x="975674" y="1855356"/>
              <a:ext cx="3964907" cy="2474399"/>
            </a:xfrm>
            <a:prstGeom prst="ellipse">
              <a:avLst/>
            </a:prstGeom>
            <a:gradFill flip="none" rotWithShape="1">
              <a:gsLst>
                <a:gs pos="40000">
                  <a:srgbClr val="667F35"/>
                </a:gs>
                <a:gs pos="66000">
                  <a:srgbClr val="8CD600"/>
                </a:gs>
                <a:gs pos="98000">
                  <a:srgbClr val="FFFF0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99" name="198 Grupo"/>
          <p:cNvGrpSpPr/>
          <p:nvPr/>
        </p:nvGrpSpPr>
        <p:grpSpPr>
          <a:xfrm>
            <a:off x="5445587" y="1897165"/>
            <a:ext cx="3030299" cy="2399156"/>
            <a:chOff x="5559596" y="1895926"/>
            <a:chExt cx="3030299" cy="2399156"/>
          </a:xfrm>
          <a:gradFill>
            <a:gsLst>
              <a:gs pos="4000">
                <a:srgbClr val="8CD600">
                  <a:alpha val="17000"/>
                </a:srgbClr>
              </a:gs>
              <a:gs pos="51000">
                <a:srgbClr val="8AFF19"/>
              </a:gs>
              <a:gs pos="100000">
                <a:srgbClr val="FFFF00"/>
              </a:gs>
            </a:gsLst>
            <a:lin ang="5400000" scaled="1"/>
          </a:gradFill>
        </p:grpSpPr>
        <p:sp>
          <p:nvSpPr>
            <p:cNvPr id="197" name="196 Elipse"/>
            <p:cNvSpPr/>
            <p:nvPr/>
          </p:nvSpPr>
          <p:spPr>
            <a:xfrm rot="21264187">
              <a:off x="5559596" y="2645954"/>
              <a:ext cx="3030299" cy="1649128"/>
            </a:xfrm>
            <a:prstGeom prst="ellipse">
              <a:avLst/>
            </a:prstGeom>
            <a:gradFill>
              <a:gsLst>
                <a:gs pos="4000">
                  <a:srgbClr val="8CD600">
                    <a:alpha val="0"/>
                  </a:srgbClr>
                </a:gs>
                <a:gs pos="51000">
                  <a:srgbClr val="8AFF19">
                    <a:alpha val="39000"/>
                  </a:srgbClr>
                </a:gs>
                <a:gs pos="100000">
                  <a:srgbClr val="FFFF00">
                    <a:alpha val="5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8" name="197 Elipse"/>
            <p:cNvSpPr/>
            <p:nvPr/>
          </p:nvSpPr>
          <p:spPr>
            <a:xfrm rot="335813" flipV="1">
              <a:off x="6372858" y="1895926"/>
              <a:ext cx="1750522" cy="1357396"/>
            </a:xfrm>
            <a:prstGeom prst="ellipse">
              <a:avLst/>
            </a:prstGeom>
            <a:gradFill>
              <a:gsLst>
                <a:gs pos="4000">
                  <a:srgbClr val="8CD600">
                    <a:alpha val="0"/>
                  </a:srgbClr>
                </a:gs>
                <a:gs pos="51000">
                  <a:srgbClr val="8AFF19">
                    <a:alpha val="39000"/>
                  </a:srgbClr>
                </a:gs>
                <a:gs pos="100000">
                  <a:srgbClr val="FFFF00">
                    <a:alpha val="5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03" name="202 Forma libre"/>
          <p:cNvSpPr/>
          <p:nvPr/>
        </p:nvSpPr>
        <p:spPr>
          <a:xfrm>
            <a:off x="7179028" y="1780164"/>
            <a:ext cx="1164705" cy="2357119"/>
          </a:xfrm>
          <a:custGeom>
            <a:avLst/>
            <a:gdLst>
              <a:gd name="connsiteX0" fmla="*/ 0 w 1164705"/>
              <a:gd name="connsiteY0" fmla="*/ 0 h 2357119"/>
              <a:gd name="connsiteX1" fmla="*/ 188422 w 1164705"/>
              <a:gd name="connsiteY1" fmla="*/ 16625 h 2357119"/>
              <a:gd name="connsiteX2" fmla="*/ 188422 w 1164705"/>
              <a:gd name="connsiteY2" fmla="*/ 16625 h 2357119"/>
              <a:gd name="connsiteX3" fmla="*/ 227214 w 1164705"/>
              <a:gd name="connsiteY3" fmla="*/ 133004 h 2357119"/>
              <a:gd name="connsiteX4" fmla="*/ 277091 w 1164705"/>
              <a:gd name="connsiteY4" fmla="*/ 288174 h 2357119"/>
              <a:gd name="connsiteX5" fmla="*/ 315884 w 1164705"/>
              <a:gd name="connsiteY5" fmla="*/ 421178 h 2357119"/>
              <a:gd name="connsiteX6" fmla="*/ 365760 w 1164705"/>
              <a:gd name="connsiteY6" fmla="*/ 509847 h 2357119"/>
              <a:gd name="connsiteX7" fmla="*/ 426720 w 1164705"/>
              <a:gd name="connsiteY7" fmla="*/ 592974 h 2357119"/>
              <a:gd name="connsiteX8" fmla="*/ 493222 w 1164705"/>
              <a:gd name="connsiteY8" fmla="*/ 698269 h 2357119"/>
              <a:gd name="connsiteX9" fmla="*/ 559724 w 1164705"/>
              <a:gd name="connsiteY9" fmla="*/ 814647 h 2357119"/>
              <a:gd name="connsiteX10" fmla="*/ 653934 w 1164705"/>
              <a:gd name="connsiteY10" fmla="*/ 1014153 h 2357119"/>
              <a:gd name="connsiteX11" fmla="*/ 770313 w 1164705"/>
              <a:gd name="connsiteY11" fmla="*/ 1274618 h 2357119"/>
              <a:gd name="connsiteX12" fmla="*/ 908858 w 1164705"/>
              <a:gd name="connsiteY12" fmla="*/ 1640378 h 2357119"/>
              <a:gd name="connsiteX13" fmla="*/ 1052945 w 1164705"/>
              <a:gd name="connsiteY13" fmla="*/ 2067098 h 2357119"/>
              <a:gd name="connsiteX14" fmla="*/ 1108364 w 1164705"/>
              <a:gd name="connsiteY14" fmla="*/ 2189018 h 2357119"/>
              <a:gd name="connsiteX15" fmla="*/ 1158240 w 1164705"/>
              <a:gd name="connsiteY15" fmla="*/ 2305396 h 2357119"/>
              <a:gd name="connsiteX16" fmla="*/ 1147156 w 1164705"/>
              <a:gd name="connsiteY16" fmla="*/ 2310938 h 2357119"/>
              <a:gd name="connsiteX17" fmla="*/ 1091738 w 1164705"/>
              <a:gd name="connsiteY17" fmla="*/ 2344189 h 2357119"/>
              <a:gd name="connsiteX18" fmla="*/ 1091738 w 1164705"/>
              <a:gd name="connsiteY18" fmla="*/ 2333105 h 2357119"/>
              <a:gd name="connsiteX19" fmla="*/ 1019694 w 1164705"/>
              <a:gd name="connsiteY19" fmla="*/ 2200102 h 2357119"/>
              <a:gd name="connsiteX20" fmla="*/ 975360 w 1164705"/>
              <a:gd name="connsiteY20" fmla="*/ 2072640 h 2357119"/>
              <a:gd name="connsiteX21" fmla="*/ 870065 w 1164705"/>
              <a:gd name="connsiteY21" fmla="*/ 1834342 h 2357119"/>
              <a:gd name="connsiteX22" fmla="*/ 731520 w 1164705"/>
              <a:gd name="connsiteY22" fmla="*/ 1474124 h 2357119"/>
              <a:gd name="connsiteX23" fmla="*/ 631767 w 1164705"/>
              <a:gd name="connsiteY23" fmla="*/ 1280160 h 2357119"/>
              <a:gd name="connsiteX24" fmla="*/ 526473 w 1164705"/>
              <a:gd name="connsiteY24" fmla="*/ 1058487 h 2357119"/>
              <a:gd name="connsiteX25" fmla="*/ 426720 w 1164705"/>
              <a:gd name="connsiteY25" fmla="*/ 864524 h 2357119"/>
              <a:gd name="connsiteX26" fmla="*/ 299258 w 1164705"/>
              <a:gd name="connsiteY26" fmla="*/ 698269 h 2357119"/>
              <a:gd name="connsiteX27" fmla="*/ 193964 w 1164705"/>
              <a:gd name="connsiteY27" fmla="*/ 554182 h 2357119"/>
              <a:gd name="connsiteX28" fmla="*/ 127462 w 1164705"/>
              <a:gd name="connsiteY28" fmla="*/ 376844 h 2357119"/>
              <a:gd name="connsiteX29" fmla="*/ 38793 w 1164705"/>
              <a:gd name="connsiteY29" fmla="*/ 94211 h 2357119"/>
              <a:gd name="connsiteX30" fmla="*/ 0 w 1164705"/>
              <a:gd name="connsiteY30" fmla="*/ 0 h 235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64705" h="2357119">
                <a:moveTo>
                  <a:pt x="0" y="0"/>
                </a:moveTo>
                <a:lnTo>
                  <a:pt x="188422" y="16625"/>
                </a:lnTo>
                <a:lnTo>
                  <a:pt x="188422" y="16625"/>
                </a:lnTo>
                <a:cubicBezTo>
                  <a:pt x="194887" y="36021"/>
                  <a:pt x="212436" y="87746"/>
                  <a:pt x="227214" y="133004"/>
                </a:cubicBezTo>
                <a:cubicBezTo>
                  <a:pt x="241992" y="178262"/>
                  <a:pt x="262313" y="240145"/>
                  <a:pt x="277091" y="288174"/>
                </a:cubicBezTo>
                <a:cubicBezTo>
                  <a:pt x="291869" y="336203"/>
                  <a:pt x="301106" y="384233"/>
                  <a:pt x="315884" y="421178"/>
                </a:cubicBezTo>
                <a:cubicBezTo>
                  <a:pt x="330662" y="458123"/>
                  <a:pt x="347287" y="481214"/>
                  <a:pt x="365760" y="509847"/>
                </a:cubicBezTo>
                <a:cubicBezTo>
                  <a:pt x="384233" y="538480"/>
                  <a:pt x="405476" y="561570"/>
                  <a:pt x="426720" y="592974"/>
                </a:cubicBezTo>
                <a:cubicBezTo>
                  <a:pt x="447964" y="624378"/>
                  <a:pt x="471055" y="661324"/>
                  <a:pt x="493222" y="698269"/>
                </a:cubicBezTo>
                <a:cubicBezTo>
                  <a:pt x="515389" y="735214"/>
                  <a:pt x="532939" y="762000"/>
                  <a:pt x="559724" y="814647"/>
                </a:cubicBezTo>
                <a:cubicBezTo>
                  <a:pt x="586509" y="867294"/>
                  <a:pt x="618836" y="937491"/>
                  <a:pt x="653934" y="1014153"/>
                </a:cubicBezTo>
                <a:cubicBezTo>
                  <a:pt x="689032" y="1090815"/>
                  <a:pt x="727826" y="1170247"/>
                  <a:pt x="770313" y="1274618"/>
                </a:cubicBezTo>
                <a:cubicBezTo>
                  <a:pt x="812800" y="1378989"/>
                  <a:pt x="861753" y="1508298"/>
                  <a:pt x="908858" y="1640378"/>
                </a:cubicBezTo>
                <a:cubicBezTo>
                  <a:pt x="955963" y="1772458"/>
                  <a:pt x="1019694" y="1975658"/>
                  <a:pt x="1052945" y="2067098"/>
                </a:cubicBezTo>
                <a:cubicBezTo>
                  <a:pt x="1086196" y="2158538"/>
                  <a:pt x="1090815" y="2149302"/>
                  <a:pt x="1108364" y="2189018"/>
                </a:cubicBezTo>
                <a:cubicBezTo>
                  <a:pt x="1125913" y="2228734"/>
                  <a:pt x="1151775" y="2285076"/>
                  <a:pt x="1158240" y="2305396"/>
                </a:cubicBezTo>
                <a:cubicBezTo>
                  <a:pt x="1164705" y="2325716"/>
                  <a:pt x="1158240" y="2304473"/>
                  <a:pt x="1147156" y="2310938"/>
                </a:cubicBezTo>
                <a:cubicBezTo>
                  <a:pt x="1136072" y="2317403"/>
                  <a:pt x="1100974" y="2340495"/>
                  <a:pt x="1091738" y="2344189"/>
                </a:cubicBezTo>
                <a:cubicBezTo>
                  <a:pt x="1082502" y="2347883"/>
                  <a:pt x="1103745" y="2357119"/>
                  <a:pt x="1091738" y="2333105"/>
                </a:cubicBezTo>
                <a:cubicBezTo>
                  <a:pt x="1079731" y="2309091"/>
                  <a:pt x="1039090" y="2243513"/>
                  <a:pt x="1019694" y="2200102"/>
                </a:cubicBezTo>
                <a:cubicBezTo>
                  <a:pt x="1000298" y="2156691"/>
                  <a:pt x="1000298" y="2133600"/>
                  <a:pt x="975360" y="2072640"/>
                </a:cubicBezTo>
                <a:cubicBezTo>
                  <a:pt x="950422" y="2011680"/>
                  <a:pt x="910705" y="1934095"/>
                  <a:pt x="870065" y="1834342"/>
                </a:cubicBezTo>
                <a:cubicBezTo>
                  <a:pt x="829425" y="1734589"/>
                  <a:pt x="771236" y="1566488"/>
                  <a:pt x="731520" y="1474124"/>
                </a:cubicBezTo>
                <a:cubicBezTo>
                  <a:pt x="691804" y="1381760"/>
                  <a:pt x="665941" y="1349433"/>
                  <a:pt x="631767" y="1280160"/>
                </a:cubicBezTo>
                <a:cubicBezTo>
                  <a:pt x="597593" y="1210887"/>
                  <a:pt x="560647" y="1127760"/>
                  <a:pt x="526473" y="1058487"/>
                </a:cubicBezTo>
                <a:cubicBezTo>
                  <a:pt x="492299" y="989214"/>
                  <a:pt x="464589" y="924560"/>
                  <a:pt x="426720" y="864524"/>
                </a:cubicBezTo>
                <a:cubicBezTo>
                  <a:pt x="388851" y="804488"/>
                  <a:pt x="338051" y="749993"/>
                  <a:pt x="299258" y="698269"/>
                </a:cubicBezTo>
                <a:cubicBezTo>
                  <a:pt x="260465" y="646545"/>
                  <a:pt x="222597" y="607753"/>
                  <a:pt x="193964" y="554182"/>
                </a:cubicBezTo>
                <a:cubicBezTo>
                  <a:pt x="165331" y="500611"/>
                  <a:pt x="153324" y="453506"/>
                  <a:pt x="127462" y="376844"/>
                </a:cubicBezTo>
                <a:cubicBezTo>
                  <a:pt x="101600" y="300182"/>
                  <a:pt x="56342" y="156095"/>
                  <a:pt x="38793" y="94211"/>
                </a:cubicBezTo>
                <a:cubicBezTo>
                  <a:pt x="21244" y="32327"/>
                  <a:pt x="21705" y="18934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5" name="84 Grupo"/>
          <p:cNvGrpSpPr/>
          <p:nvPr/>
        </p:nvGrpSpPr>
        <p:grpSpPr>
          <a:xfrm rot="13066397" flipV="1">
            <a:off x="6852079" y="3583691"/>
            <a:ext cx="486504" cy="366317"/>
            <a:chOff x="5072066" y="2357428"/>
            <a:chExt cx="1357322" cy="1071572"/>
          </a:xfrm>
        </p:grpSpPr>
        <p:sp>
          <p:nvSpPr>
            <p:cNvPr id="86" name="85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200" b="1" dirty="0" smtClean="0">
                  <a:solidFill>
                    <a:schemeClr val="tx1"/>
                  </a:solidFill>
                </a:rPr>
                <a:t>P</a:t>
              </a: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87" name="86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88" name="87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89" name="88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  <a:endParaRPr lang="es-CO" sz="1100" b="1" dirty="0"/>
            </a:p>
          </p:txBody>
        </p:sp>
        <p:cxnSp>
          <p:nvCxnSpPr>
            <p:cNvPr id="90" name="89 Conector recto"/>
            <p:cNvCxnSpPr>
              <a:stCxn id="89" idx="7"/>
              <a:endCxn id="86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90 Conector recto"/>
            <p:cNvCxnSpPr>
              <a:stCxn id="87" idx="0"/>
              <a:endCxn id="86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91 Conector recto"/>
            <p:cNvCxnSpPr>
              <a:stCxn id="88" idx="1"/>
              <a:endCxn id="86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92 Grupo"/>
          <p:cNvGrpSpPr/>
          <p:nvPr/>
        </p:nvGrpSpPr>
        <p:grpSpPr>
          <a:xfrm rot="10239289" flipV="1">
            <a:off x="5675142" y="2506645"/>
            <a:ext cx="486504" cy="366317"/>
            <a:chOff x="5072066" y="2357428"/>
            <a:chExt cx="1357322" cy="1071572"/>
          </a:xfrm>
        </p:grpSpPr>
        <p:sp>
          <p:nvSpPr>
            <p:cNvPr id="94" name="93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200" b="1" dirty="0" smtClean="0">
                  <a:solidFill>
                    <a:schemeClr val="tx1"/>
                  </a:solidFill>
                </a:rPr>
                <a:t>P</a:t>
              </a: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5" name="94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96" name="95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97" name="96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  <a:endParaRPr lang="es-CO" sz="1100" b="1" dirty="0"/>
            </a:p>
          </p:txBody>
        </p:sp>
        <p:cxnSp>
          <p:nvCxnSpPr>
            <p:cNvPr id="98" name="97 Conector recto"/>
            <p:cNvCxnSpPr>
              <a:stCxn id="97" idx="7"/>
              <a:endCxn id="94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98 Conector recto"/>
            <p:cNvCxnSpPr>
              <a:stCxn id="95" idx="0"/>
              <a:endCxn id="94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99 Conector recto"/>
            <p:cNvCxnSpPr>
              <a:stCxn id="96" idx="1"/>
              <a:endCxn id="94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100 Grupo"/>
          <p:cNvGrpSpPr/>
          <p:nvPr/>
        </p:nvGrpSpPr>
        <p:grpSpPr>
          <a:xfrm rot="6744085" flipV="1">
            <a:off x="6277179" y="2091922"/>
            <a:ext cx="488180" cy="376013"/>
            <a:chOff x="5072066" y="2357428"/>
            <a:chExt cx="1357322" cy="1071572"/>
          </a:xfrm>
        </p:grpSpPr>
        <p:sp>
          <p:nvSpPr>
            <p:cNvPr id="102" name="101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200" b="1" dirty="0" smtClean="0">
                  <a:solidFill>
                    <a:schemeClr val="tx1"/>
                  </a:solidFill>
                </a:rPr>
                <a:t>P</a:t>
              </a: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3" name="102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104" name="103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105" name="104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  <a:endParaRPr lang="es-CO" sz="1100" b="1" dirty="0"/>
            </a:p>
          </p:txBody>
        </p:sp>
        <p:cxnSp>
          <p:nvCxnSpPr>
            <p:cNvPr id="106" name="105 Conector recto"/>
            <p:cNvCxnSpPr>
              <a:stCxn id="105" idx="7"/>
              <a:endCxn id="102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106 Conector recto"/>
            <p:cNvCxnSpPr>
              <a:stCxn id="103" idx="0"/>
              <a:endCxn id="102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107 Conector recto"/>
            <p:cNvCxnSpPr>
              <a:stCxn id="104" idx="1"/>
              <a:endCxn id="102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108 Grupo"/>
          <p:cNvGrpSpPr/>
          <p:nvPr/>
        </p:nvGrpSpPr>
        <p:grpSpPr>
          <a:xfrm rot="8362548" flipV="1">
            <a:off x="7282506" y="2766835"/>
            <a:ext cx="488180" cy="376013"/>
            <a:chOff x="5072066" y="2357428"/>
            <a:chExt cx="1357322" cy="1071572"/>
          </a:xfrm>
        </p:grpSpPr>
        <p:sp>
          <p:nvSpPr>
            <p:cNvPr id="110" name="109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200" b="1" dirty="0" smtClean="0">
                  <a:solidFill>
                    <a:schemeClr val="tx1"/>
                  </a:solidFill>
                </a:rPr>
                <a:t>P</a:t>
              </a: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1" name="110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112" name="111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113" name="112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  <a:endParaRPr lang="es-CO" sz="1100" b="1" dirty="0"/>
            </a:p>
          </p:txBody>
        </p:sp>
        <p:cxnSp>
          <p:nvCxnSpPr>
            <p:cNvPr id="114" name="113 Conector recto"/>
            <p:cNvCxnSpPr>
              <a:stCxn id="113" idx="7"/>
              <a:endCxn id="110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114 Conector recto"/>
            <p:cNvCxnSpPr>
              <a:stCxn id="111" idx="0"/>
              <a:endCxn id="110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115 Conector recto"/>
            <p:cNvCxnSpPr>
              <a:stCxn id="112" idx="1"/>
              <a:endCxn id="110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116 Grupo"/>
          <p:cNvGrpSpPr/>
          <p:nvPr/>
        </p:nvGrpSpPr>
        <p:grpSpPr>
          <a:xfrm rot="19961978" flipV="1">
            <a:off x="7509542" y="3326818"/>
            <a:ext cx="453516" cy="349005"/>
            <a:chOff x="5072066" y="2357428"/>
            <a:chExt cx="1357322" cy="1071572"/>
          </a:xfrm>
        </p:grpSpPr>
        <p:sp>
          <p:nvSpPr>
            <p:cNvPr id="118" name="117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50" b="1" dirty="0" smtClean="0">
                  <a:solidFill>
                    <a:schemeClr val="tx1"/>
                  </a:solidFill>
                </a:rPr>
                <a:t>P</a:t>
              </a:r>
              <a:endParaRPr lang="es-CO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118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00" b="1" dirty="0" smtClean="0"/>
                <a:t>O</a:t>
              </a:r>
            </a:p>
          </p:txBody>
        </p:sp>
        <p:sp>
          <p:nvSpPr>
            <p:cNvPr id="120" name="119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00" b="1" dirty="0" smtClean="0"/>
                <a:t>O</a:t>
              </a:r>
            </a:p>
          </p:txBody>
        </p:sp>
        <p:sp>
          <p:nvSpPr>
            <p:cNvPr id="121" name="120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00" b="1" dirty="0" smtClean="0"/>
                <a:t>O</a:t>
              </a:r>
              <a:endParaRPr lang="es-CO" sz="1000" b="1" dirty="0"/>
            </a:p>
          </p:txBody>
        </p:sp>
        <p:cxnSp>
          <p:nvCxnSpPr>
            <p:cNvPr id="122" name="121 Conector recto"/>
            <p:cNvCxnSpPr>
              <a:stCxn id="121" idx="7"/>
              <a:endCxn id="118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122 Conector recto"/>
            <p:cNvCxnSpPr>
              <a:stCxn id="119" idx="0"/>
              <a:endCxn id="118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123 Conector recto"/>
            <p:cNvCxnSpPr>
              <a:stCxn id="120" idx="1"/>
              <a:endCxn id="118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124 Grupo"/>
          <p:cNvGrpSpPr/>
          <p:nvPr/>
        </p:nvGrpSpPr>
        <p:grpSpPr>
          <a:xfrm rot="21173347" flipV="1">
            <a:off x="8045236" y="3456752"/>
            <a:ext cx="423344" cy="332132"/>
            <a:chOff x="5072066" y="2357428"/>
            <a:chExt cx="1357322" cy="1071572"/>
          </a:xfrm>
        </p:grpSpPr>
        <p:sp>
          <p:nvSpPr>
            <p:cNvPr id="126" name="125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50" b="1" dirty="0" smtClean="0">
                  <a:solidFill>
                    <a:schemeClr val="tx1"/>
                  </a:solidFill>
                </a:rPr>
                <a:t>P</a:t>
              </a:r>
              <a:endParaRPr lang="es-CO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126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00" b="1" dirty="0" smtClean="0"/>
                <a:t>O</a:t>
              </a:r>
            </a:p>
          </p:txBody>
        </p:sp>
        <p:sp>
          <p:nvSpPr>
            <p:cNvPr id="128" name="127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00" b="1" dirty="0" smtClean="0"/>
                <a:t>O</a:t>
              </a:r>
            </a:p>
          </p:txBody>
        </p:sp>
        <p:sp>
          <p:nvSpPr>
            <p:cNvPr id="129" name="128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00" b="1" dirty="0" smtClean="0"/>
                <a:t>O</a:t>
              </a:r>
              <a:endParaRPr lang="es-CO" sz="1000" b="1" dirty="0"/>
            </a:p>
          </p:txBody>
        </p:sp>
        <p:cxnSp>
          <p:nvCxnSpPr>
            <p:cNvPr id="130" name="129 Conector recto"/>
            <p:cNvCxnSpPr>
              <a:stCxn id="129" idx="7"/>
              <a:endCxn id="126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130 Conector recto"/>
            <p:cNvCxnSpPr>
              <a:stCxn id="127" idx="0"/>
              <a:endCxn id="126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131 Conector recto"/>
            <p:cNvCxnSpPr>
              <a:stCxn id="128" idx="1"/>
              <a:endCxn id="126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140 Grupo"/>
          <p:cNvGrpSpPr/>
          <p:nvPr/>
        </p:nvGrpSpPr>
        <p:grpSpPr>
          <a:xfrm rot="10579235" flipV="1">
            <a:off x="6869262" y="2340029"/>
            <a:ext cx="310750" cy="256254"/>
            <a:chOff x="5072066" y="2357428"/>
            <a:chExt cx="1357322" cy="1071572"/>
          </a:xfrm>
        </p:grpSpPr>
        <p:sp>
          <p:nvSpPr>
            <p:cNvPr id="142" name="141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900" b="1" dirty="0" smtClean="0">
                  <a:solidFill>
                    <a:schemeClr val="tx1"/>
                  </a:solidFill>
                </a:rPr>
                <a:t>P</a:t>
              </a:r>
              <a:endParaRPr lang="es-CO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43" name="142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800" b="1" dirty="0" smtClean="0"/>
                <a:t>O</a:t>
              </a:r>
            </a:p>
          </p:txBody>
        </p:sp>
        <p:sp>
          <p:nvSpPr>
            <p:cNvPr id="144" name="143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800" b="1" dirty="0" smtClean="0"/>
                <a:t>O</a:t>
              </a:r>
            </a:p>
          </p:txBody>
        </p:sp>
        <p:sp>
          <p:nvSpPr>
            <p:cNvPr id="145" name="144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800" b="1" dirty="0" smtClean="0"/>
                <a:t>O</a:t>
              </a:r>
              <a:endParaRPr lang="es-CO" sz="800" b="1" dirty="0"/>
            </a:p>
          </p:txBody>
        </p:sp>
        <p:cxnSp>
          <p:nvCxnSpPr>
            <p:cNvPr id="146" name="145 Conector recto"/>
            <p:cNvCxnSpPr>
              <a:stCxn id="145" idx="7"/>
              <a:endCxn id="142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146 Conector recto"/>
            <p:cNvCxnSpPr>
              <a:stCxn id="143" idx="0"/>
              <a:endCxn id="142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147 Conector recto"/>
            <p:cNvCxnSpPr>
              <a:stCxn id="144" idx="1"/>
              <a:endCxn id="142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148 Grupo"/>
          <p:cNvGrpSpPr/>
          <p:nvPr/>
        </p:nvGrpSpPr>
        <p:grpSpPr>
          <a:xfrm rot="11923955" flipV="1">
            <a:off x="6873034" y="1929835"/>
            <a:ext cx="295636" cy="227274"/>
            <a:chOff x="5072066" y="2357428"/>
            <a:chExt cx="1357322" cy="1071572"/>
          </a:xfrm>
        </p:grpSpPr>
        <p:sp>
          <p:nvSpPr>
            <p:cNvPr id="150" name="149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900" b="1" dirty="0" smtClean="0">
                  <a:solidFill>
                    <a:schemeClr val="tx1"/>
                  </a:solidFill>
                </a:rPr>
                <a:t>P</a:t>
              </a:r>
              <a:endParaRPr lang="es-CO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51" name="150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800" b="1" dirty="0" smtClean="0"/>
                <a:t>O</a:t>
              </a:r>
            </a:p>
          </p:txBody>
        </p:sp>
        <p:sp>
          <p:nvSpPr>
            <p:cNvPr id="152" name="151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800" b="1" dirty="0" smtClean="0"/>
                <a:t>O</a:t>
              </a:r>
            </a:p>
          </p:txBody>
        </p:sp>
        <p:sp>
          <p:nvSpPr>
            <p:cNvPr id="153" name="152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800" b="1" dirty="0" smtClean="0"/>
                <a:t>O</a:t>
              </a:r>
              <a:endParaRPr lang="es-CO" sz="800" b="1" dirty="0"/>
            </a:p>
          </p:txBody>
        </p:sp>
        <p:cxnSp>
          <p:nvCxnSpPr>
            <p:cNvPr id="154" name="153 Conector recto"/>
            <p:cNvCxnSpPr>
              <a:stCxn id="153" idx="7"/>
              <a:endCxn id="150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154 Conector recto"/>
            <p:cNvCxnSpPr>
              <a:stCxn id="151" idx="0"/>
              <a:endCxn id="150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155 Conector recto"/>
            <p:cNvCxnSpPr>
              <a:stCxn id="152" idx="1"/>
              <a:endCxn id="150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156 Grupo"/>
          <p:cNvGrpSpPr/>
          <p:nvPr/>
        </p:nvGrpSpPr>
        <p:grpSpPr>
          <a:xfrm rot="11923955" flipV="1">
            <a:off x="7947518" y="2043814"/>
            <a:ext cx="295636" cy="227274"/>
            <a:chOff x="5072066" y="2357428"/>
            <a:chExt cx="1357322" cy="1071572"/>
          </a:xfrm>
        </p:grpSpPr>
        <p:sp>
          <p:nvSpPr>
            <p:cNvPr id="158" name="157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900" b="1" dirty="0" smtClean="0">
                  <a:solidFill>
                    <a:schemeClr val="tx1"/>
                  </a:solidFill>
                </a:rPr>
                <a:t>P</a:t>
              </a:r>
              <a:endParaRPr lang="es-CO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159" name="158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800" b="1" dirty="0" smtClean="0"/>
                <a:t>O</a:t>
              </a:r>
            </a:p>
          </p:txBody>
        </p:sp>
        <p:sp>
          <p:nvSpPr>
            <p:cNvPr id="160" name="159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800" b="1" dirty="0" smtClean="0"/>
                <a:t>O</a:t>
              </a:r>
            </a:p>
          </p:txBody>
        </p:sp>
        <p:sp>
          <p:nvSpPr>
            <p:cNvPr id="161" name="160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800" b="1" dirty="0" smtClean="0"/>
                <a:t>O</a:t>
              </a:r>
              <a:endParaRPr lang="es-CO" sz="800" b="1" dirty="0"/>
            </a:p>
          </p:txBody>
        </p:sp>
        <p:cxnSp>
          <p:nvCxnSpPr>
            <p:cNvPr id="162" name="161 Conector recto"/>
            <p:cNvCxnSpPr>
              <a:stCxn id="161" idx="7"/>
              <a:endCxn id="158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162 Conector recto"/>
            <p:cNvCxnSpPr>
              <a:stCxn id="159" idx="0"/>
              <a:endCxn id="158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163 Conector recto"/>
            <p:cNvCxnSpPr>
              <a:stCxn id="160" idx="1"/>
              <a:endCxn id="158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164 Grupo"/>
          <p:cNvGrpSpPr/>
          <p:nvPr/>
        </p:nvGrpSpPr>
        <p:grpSpPr>
          <a:xfrm rot="11923955" flipV="1">
            <a:off x="7613476" y="1955164"/>
            <a:ext cx="239676" cy="168390"/>
            <a:chOff x="5072066" y="2357428"/>
            <a:chExt cx="1357322" cy="1071572"/>
          </a:xfrm>
        </p:grpSpPr>
        <p:sp>
          <p:nvSpPr>
            <p:cNvPr id="166" name="165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600" b="1" dirty="0" smtClean="0">
                  <a:solidFill>
                    <a:schemeClr val="tx1"/>
                  </a:solidFill>
                </a:rPr>
                <a:t>P</a:t>
              </a:r>
              <a:endParaRPr lang="es-CO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67" name="166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</a:p>
          </p:txBody>
        </p:sp>
        <p:sp>
          <p:nvSpPr>
            <p:cNvPr id="168" name="167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</a:p>
          </p:txBody>
        </p:sp>
        <p:sp>
          <p:nvSpPr>
            <p:cNvPr id="169" name="168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  <a:endParaRPr lang="es-CO" sz="500" b="1" dirty="0"/>
            </a:p>
          </p:txBody>
        </p:sp>
        <p:cxnSp>
          <p:nvCxnSpPr>
            <p:cNvPr id="170" name="169 Conector recto"/>
            <p:cNvCxnSpPr>
              <a:stCxn id="169" idx="7"/>
              <a:endCxn id="166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170 Conector recto"/>
            <p:cNvCxnSpPr>
              <a:stCxn id="167" idx="0"/>
              <a:endCxn id="166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171 Conector recto"/>
            <p:cNvCxnSpPr>
              <a:stCxn id="168" idx="1"/>
              <a:endCxn id="166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172 Grupo"/>
          <p:cNvGrpSpPr/>
          <p:nvPr/>
        </p:nvGrpSpPr>
        <p:grpSpPr>
          <a:xfrm rot="19458925" flipV="1">
            <a:off x="7389357" y="2430295"/>
            <a:ext cx="239676" cy="168390"/>
            <a:chOff x="5072066" y="2357428"/>
            <a:chExt cx="1357322" cy="1071572"/>
          </a:xfrm>
        </p:grpSpPr>
        <p:sp>
          <p:nvSpPr>
            <p:cNvPr id="174" name="173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600" b="1" dirty="0" smtClean="0">
                  <a:solidFill>
                    <a:schemeClr val="tx1"/>
                  </a:solidFill>
                </a:rPr>
                <a:t>P</a:t>
              </a:r>
              <a:endParaRPr lang="es-CO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75" name="174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</a:p>
          </p:txBody>
        </p:sp>
        <p:sp>
          <p:nvSpPr>
            <p:cNvPr id="176" name="175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</a:p>
          </p:txBody>
        </p:sp>
        <p:sp>
          <p:nvSpPr>
            <p:cNvPr id="177" name="176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  <a:endParaRPr lang="es-CO" sz="500" b="1" dirty="0"/>
            </a:p>
          </p:txBody>
        </p:sp>
        <p:cxnSp>
          <p:nvCxnSpPr>
            <p:cNvPr id="178" name="177 Conector recto"/>
            <p:cNvCxnSpPr>
              <a:stCxn id="177" idx="7"/>
              <a:endCxn id="174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178 Conector recto"/>
            <p:cNvCxnSpPr>
              <a:stCxn id="175" idx="0"/>
              <a:endCxn id="174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179 Conector recto"/>
            <p:cNvCxnSpPr>
              <a:stCxn id="176" idx="1"/>
              <a:endCxn id="174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8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51" y="61983"/>
            <a:ext cx="9144000" cy="720080"/>
          </a:xfrm>
        </p:spPr>
        <p:txBody>
          <a:bodyPr>
            <a:noAutofit/>
          </a:bodyPr>
          <a:lstStyle/>
          <a:p>
            <a:r>
              <a:rPr lang="nl-NL" sz="3200" b="1" i="1" dirty="0" smtClean="0">
                <a:solidFill>
                  <a:srgbClr val="000000"/>
                </a:solidFill>
              </a:rPr>
              <a:t>Formulación Única - </a:t>
            </a:r>
            <a:r>
              <a:rPr lang="nl-NL" sz="3200" b="1" i="1" dirty="0" err="1" smtClean="0">
                <a:solidFill>
                  <a:srgbClr val="000000"/>
                </a:solidFill>
              </a:rPr>
              <a:t>Tecnología</a:t>
            </a:r>
            <a:r>
              <a:rPr lang="nl-NL" sz="3200" b="1" i="1" dirty="0" smtClean="0">
                <a:solidFill>
                  <a:srgbClr val="000000"/>
                </a:solidFill>
              </a:rPr>
              <a:t> </a:t>
            </a:r>
            <a:r>
              <a:rPr lang="nl-NL" sz="3200" b="1" i="1" dirty="0" err="1" smtClean="0">
                <a:solidFill>
                  <a:srgbClr val="000000"/>
                </a:solidFill>
              </a:rPr>
              <a:t>Patentada</a:t>
            </a:r>
            <a:r>
              <a:rPr lang="nl-NL" sz="3200" b="1" i="1" dirty="0" smtClean="0">
                <a:solidFill>
                  <a:srgbClr val="000000"/>
                </a:solidFill>
              </a:rPr>
              <a:t/>
            </a:r>
            <a:br>
              <a:rPr lang="nl-NL" sz="3200" b="1" i="1" dirty="0" smtClean="0">
                <a:solidFill>
                  <a:srgbClr val="000000"/>
                </a:solidFill>
              </a:rPr>
            </a:br>
            <a:r>
              <a:rPr lang="nl-NL" sz="3200" b="1" i="1" dirty="0" smtClean="0">
                <a:solidFill>
                  <a:srgbClr val="000000"/>
                </a:solidFill>
              </a:rPr>
              <a:t> </a:t>
            </a:r>
            <a:r>
              <a:rPr lang="nl-NL" sz="2400" b="1" i="1" dirty="0" smtClean="0">
                <a:solidFill>
                  <a:srgbClr val="000000"/>
                </a:solidFill>
              </a:rPr>
              <a:t>(Dr. van der Krieken)</a:t>
            </a:r>
            <a:endParaRPr lang="nl-NL" sz="2400" b="1" i="1" dirty="0">
              <a:solidFill>
                <a:srgbClr val="0000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66720" y="-10556"/>
            <a:ext cx="8209279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000" dirty="0" smtClean="0">
                <a:solidFill>
                  <a:schemeClr val="bg1"/>
                </a:solidFill>
              </a:rPr>
              <a:t/>
            </a:r>
            <a:br>
              <a:rPr lang="nl-NL" sz="2000" dirty="0" smtClean="0">
                <a:solidFill>
                  <a:schemeClr val="bg1"/>
                </a:solidFill>
              </a:rPr>
            </a:br>
            <a:endParaRPr lang="nl-NL" sz="2000" i="1" dirty="0">
              <a:solidFill>
                <a:schemeClr val="bg1"/>
              </a:solidFill>
            </a:endParaRPr>
          </a:p>
        </p:txBody>
      </p:sp>
      <p:pic>
        <p:nvPicPr>
          <p:cNvPr id="29" name="Marcador de contenido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3863" y="2717355"/>
            <a:ext cx="1177251" cy="1118389"/>
          </a:xfrm>
          <a:prstGeom prst="rect">
            <a:avLst/>
          </a:prstGeom>
        </p:spPr>
      </p:pic>
      <p:pic>
        <p:nvPicPr>
          <p:cNvPr id="30" name="Marcador de contenido 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71175">
            <a:off x="7121918" y="1988395"/>
            <a:ext cx="474627" cy="450896"/>
          </a:xfrm>
          <a:prstGeom prst="rect">
            <a:avLst/>
          </a:prstGeom>
        </p:spPr>
      </p:pic>
      <p:pic>
        <p:nvPicPr>
          <p:cNvPr id="31" name="Marcador de contenido 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479317">
            <a:off x="7956785" y="2612707"/>
            <a:ext cx="809523" cy="769047"/>
          </a:xfrm>
          <a:prstGeom prst="rect">
            <a:avLst/>
          </a:prstGeom>
        </p:spPr>
      </p:pic>
      <p:grpSp>
        <p:nvGrpSpPr>
          <p:cNvPr id="133" name="132 Grupo"/>
          <p:cNvGrpSpPr/>
          <p:nvPr/>
        </p:nvGrpSpPr>
        <p:grpSpPr>
          <a:xfrm rot="13695155" flipV="1">
            <a:off x="7713541" y="2494967"/>
            <a:ext cx="423344" cy="332132"/>
            <a:chOff x="5072066" y="2357428"/>
            <a:chExt cx="1357322" cy="1071572"/>
          </a:xfrm>
        </p:grpSpPr>
        <p:sp>
          <p:nvSpPr>
            <p:cNvPr id="134" name="133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50" b="1" dirty="0" smtClean="0">
                  <a:solidFill>
                    <a:schemeClr val="tx1"/>
                  </a:solidFill>
                </a:rPr>
                <a:t>P</a:t>
              </a:r>
              <a:endParaRPr lang="es-CO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35" name="134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00" b="1" dirty="0" smtClean="0"/>
                <a:t>O</a:t>
              </a:r>
            </a:p>
          </p:txBody>
        </p:sp>
        <p:sp>
          <p:nvSpPr>
            <p:cNvPr id="136" name="135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00" b="1" dirty="0" smtClean="0"/>
                <a:t>O</a:t>
              </a:r>
            </a:p>
          </p:txBody>
        </p:sp>
        <p:sp>
          <p:nvSpPr>
            <p:cNvPr id="137" name="136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000" b="1" dirty="0" smtClean="0"/>
                <a:t>O</a:t>
              </a:r>
              <a:endParaRPr lang="es-CO" sz="1000" b="1" dirty="0"/>
            </a:p>
          </p:txBody>
        </p:sp>
        <p:cxnSp>
          <p:nvCxnSpPr>
            <p:cNvPr id="138" name="137 Conector recto"/>
            <p:cNvCxnSpPr>
              <a:stCxn id="137" idx="7"/>
              <a:endCxn id="134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138 Conector recto"/>
            <p:cNvCxnSpPr>
              <a:stCxn id="135" idx="0"/>
              <a:endCxn id="134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139 Conector recto"/>
            <p:cNvCxnSpPr>
              <a:stCxn id="136" idx="1"/>
              <a:endCxn id="134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180 Grupo"/>
          <p:cNvGrpSpPr/>
          <p:nvPr/>
        </p:nvGrpSpPr>
        <p:grpSpPr>
          <a:xfrm rot="3117976" flipV="1">
            <a:off x="8465123" y="2384189"/>
            <a:ext cx="239676" cy="168390"/>
            <a:chOff x="5072066" y="2357428"/>
            <a:chExt cx="1357322" cy="1071572"/>
          </a:xfrm>
        </p:grpSpPr>
        <p:sp>
          <p:nvSpPr>
            <p:cNvPr id="182" name="181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600" b="1" dirty="0" smtClean="0">
                  <a:solidFill>
                    <a:schemeClr val="tx1"/>
                  </a:solidFill>
                </a:rPr>
                <a:t>P</a:t>
              </a:r>
              <a:endParaRPr lang="es-CO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83" name="182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</a:p>
          </p:txBody>
        </p:sp>
        <p:sp>
          <p:nvSpPr>
            <p:cNvPr id="184" name="183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</a:p>
          </p:txBody>
        </p:sp>
        <p:sp>
          <p:nvSpPr>
            <p:cNvPr id="185" name="184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  <a:endParaRPr lang="es-CO" sz="500" b="1" dirty="0"/>
            </a:p>
          </p:txBody>
        </p:sp>
        <p:cxnSp>
          <p:nvCxnSpPr>
            <p:cNvPr id="186" name="185 Conector recto"/>
            <p:cNvCxnSpPr>
              <a:stCxn id="185" idx="7"/>
              <a:endCxn id="182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186 Conector recto"/>
            <p:cNvCxnSpPr>
              <a:stCxn id="183" idx="0"/>
              <a:endCxn id="182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187 Conector recto"/>
            <p:cNvCxnSpPr>
              <a:stCxn id="184" idx="1"/>
              <a:endCxn id="182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188 Grupo"/>
          <p:cNvGrpSpPr/>
          <p:nvPr/>
        </p:nvGrpSpPr>
        <p:grpSpPr>
          <a:xfrm rot="13397543" flipV="1">
            <a:off x="8626487" y="3204175"/>
            <a:ext cx="239676" cy="168390"/>
            <a:chOff x="5072066" y="2357428"/>
            <a:chExt cx="1357322" cy="1071572"/>
          </a:xfrm>
        </p:grpSpPr>
        <p:sp>
          <p:nvSpPr>
            <p:cNvPr id="190" name="189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600" b="1" dirty="0" smtClean="0">
                  <a:solidFill>
                    <a:schemeClr val="tx1"/>
                  </a:solidFill>
                </a:rPr>
                <a:t>P</a:t>
              </a:r>
              <a:endParaRPr lang="es-CO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91" name="190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</a:p>
          </p:txBody>
        </p:sp>
        <p:sp>
          <p:nvSpPr>
            <p:cNvPr id="192" name="191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</a:p>
          </p:txBody>
        </p:sp>
        <p:sp>
          <p:nvSpPr>
            <p:cNvPr id="193" name="192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500" b="1" dirty="0" smtClean="0"/>
                <a:t>O</a:t>
              </a:r>
              <a:endParaRPr lang="es-CO" sz="500" b="1" dirty="0"/>
            </a:p>
          </p:txBody>
        </p:sp>
        <p:cxnSp>
          <p:nvCxnSpPr>
            <p:cNvPr id="194" name="193 Conector recto"/>
            <p:cNvCxnSpPr>
              <a:stCxn id="193" idx="7"/>
              <a:endCxn id="190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194 Conector recto"/>
            <p:cNvCxnSpPr>
              <a:stCxn id="191" idx="0"/>
              <a:endCxn id="190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195 Conector recto"/>
            <p:cNvCxnSpPr>
              <a:stCxn id="192" idx="1"/>
              <a:endCxn id="190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1" name="200 Forma libre"/>
          <p:cNvSpPr/>
          <p:nvPr/>
        </p:nvSpPr>
        <p:spPr>
          <a:xfrm>
            <a:off x="5195657" y="2291081"/>
            <a:ext cx="1727627" cy="2002972"/>
          </a:xfrm>
          <a:custGeom>
            <a:avLst/>
            <a:gdLst>
              <a:gd name="connsiteX0" fmla="*/ 70437 w 1767328"/>
              <a:gd name="connsiteY0" fmla="*/ 39701 h 2004252"/>
              <a:gd name="connsiteX1" fmla="*/ 239486 w 1767328"/>
              <a:gd name="connsiteY1" fmla="*/ 347062 h 2004252"/>
              <a:gd name="connsiteX2" fmla="*/ 485375 w 1767328"/>
              <a:gd name="connsiteY2" fmla="*/ 846525 h 2004252"/>
              <a:gd name="connsiteX3" fmla="*/ 877261 w 1767328"/>
              <a:gd name="connsiteY3" fmla="*/ 1369039 h 2004252"/>
              <a:gd name="connsiteX4" fmla="*/ 1223042 w 1767328"/>
              <a:gd name="connsiteY4" fmla="*/ 1684084 h 2004252"/>
              <a:gd name="connsiteX5" fmla="*/ 1668716 w 1767328"/>
              <a:gd name="connsiteY5" fmla="*/ 1953025 h 2004252"/>
              <a:gd name="connsiteX6" fmla="*/ 1760925 w 1767328"/>
              <a:gd name="connsiteY6" fmla="*/ 1991446 h 2004252"/>
              <a:gd name="connsiteX7" fmla="*/ 1630296 w 1767328"/>
              <a:gd name="connsiteY7" fmla="*/ 1937657 h 2004252"/>
              <a:gd name="connsiteX8" fmla="*/ 1369039 w 1767328"/>
              <a:gd name="connsiteY8" fmla="*/ 1822397 h 2004252"/>
              <a:gd name="connsiteX9" fmla="*/ 1000205 w 1767328"/>
              <a:gd name="connsiteY9" fmla="*/ 1561140 h 2004252"/>
              <a:gd name="connsiteX10" fmla="*/ 685160 w 1767328"/>
              <a:gd name="connsiteY10" fmla="*/ 1215358 h 2004252"/>
              <a:gd name="connsiteX11" fmla="*/ 485375 w 1767328"/>
              <a:gd name="connsiteY11" fmla="*/ 977153 h 2004252"/>
              <a:gd name="connsiteX12" fmla="*/ 300958 w 1767328"/>
              <a:gd name="connsiteY12" fmla="*/ 646740 h 2004252"/>
              <a:gd name="connsiteX13" fmla="*/ 62753 w 1767328"/>
              <a:gd name="connsiteY13" fmla="*/ 208750 h 2004252"/>
              <a:gd name="connsiteX14" fmla="*/ 1281 w 1767328"/>
              <a:gd name="connsiteY14" fmla="*/ 108857 h 2004252"/>
              <a:gd name="connsiteX15" fmla="*/ 70437 w 1767328"/>
              <a:gd name="connsiteY15" fmla="*/ 39701 h 200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67328" h="2004252">
                <a:moveTo>
                  <a:pt x="70437" y="39701"/>
                </a:moveTo>
                <a:cubicBezTo>
                  <a:pt x="110138" y="79402"/>
                  <a:pt x="170330" y="212591"/>
                  <a:pt x="239486" y="347062"/>
                </a:cubicBezTo>
                <a:cubicBezTo>
                  <a:pt x="308642" y="481533"/>
                  <a:pt x="379079" y="676196"/>
                  <a:pt x="485375" y="846525"/>
                </a:cubicBezTo>
                <a:cubicBezTo>
                  <a:pt x="591671" y="1016854"/>
                  <a:pt x="754316" y="1229446"/>
                  <a:pt x="877261" y="1369039"/>
                </a:cubicBezTo>
                <a:cubicBezTo>
                  <a:pt x="1000206" y="1508632"/>
                  <a:pt x="1091133" y="1586753"/>
                  <a:pt x="1223042" y="1684084"/>
                </a:cubicBezTo>
                <a:cubicBezTo>
                  <a:pt x="1354951" y="1781415"/>
                  <a:pt x="1579069" y="1901798"/>
                  <a:pt x="1668716" y="1953025"/>
                </a:cubicBezTo>
                <a:cubicBezTo>
                  <a:pt x="1758363" y="2004252"/>
                  <a:pt x="1767328" y="1994007"/>
                  <a:pt x="1760925" y="1991446"/>
                </a:cubicBezTo>
                <a:cubicBezTo>
                  <a:pt x="1754522" y="1988885"/>
                  <a:pt x="1630296" y="1937657"/>
                  <a:pt x="1630296" y="1937657"/>
                </a:cubicBezTo>
                <a:cubicBezTo>
                  <a:pt x="1564982" y="1909482"/>
                  <a:pt x="1474054" y="1885150"/>
                  <a:pt x="1369039" y="1822397"/>
                </a:cubicBezTo>
                <a:cubicBezTo>
                  <a:pt x="1264024" y="1759644"/>
                  <a:pt x="1114185" y="1662313"/>
                  <a:pt x="1000205" y="1561140"/>
                </a:cubicBezTo>
                <a:cubicBezTo>
                  <a:pt x="886225" y="1459967"/>
                  <a:pt x="770965" y="1312689"/>
                  <a:pt x="685160" y="1215358"/>
                </a:cubicBezTo>
                <a:cubicBezTo>
                  <a:pt x="599355" y="1118027"/>
                  <a:pt x="549409" y="1071923"/>
                  <a:pt x="485375" y="977153"/>
                </a:cubicBezTo>
                <a:cubicBezTo>
                  <a:pt x="421341" y="882383"/>
                  <a:pt x="371395" y="774807"/>
                  <a:pt x="300958" y="646740"/>
                </a:cubicBezTo>
                <a:cubicBezTo>
                  <a:pt x="230521" y="518673"/>
                  <a:pt x="112699" y="298397"/>
                  <a:pt x="62753" y="208750"/>
                </a:cubicBezTo>
                <a:cubicBezTo>
                  <a:pt x="12807" y="119103"/>
                  <a:pt x="0" y="135751"/>
                  <a:pt x="1281" y="108857"/>
                </a:cubicBezTo>
                <a:cubicBezTo>
                  <a:pt x="2562" y="81963"/>
                  <a:pt x="30736" y="0"/>
                  <a:pt x="70437" y="39701"/>
                </a:cubicBezTo>
                <a:close/>
              </a:path>
            </a:pathLst>
          </a:custGeom>
          <a:solidFill>
            <a:schemeClr val="accent3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4" name="73 Grupo"/>
          <p:cNvGrpSpPr/>
          <p:nvPr/>
        </p:nvGrpSpPr>
        <p:grpSpPr>
          <a:xfrm rot="13120700">
            <a:off x="6177165" y="3888158"/>
            <a:ext cx="486504" cy="366317"/>
            <a:chOff x="5072066" y="2357428"/>
            <a:chExt cx="1357322" cy="1071572"/>
          </a:xfrm>
        </p:grpSpPr>
        <p:sp>
          <p:nvSpPr>
            <p:cNvPr id="75" name="74 Elipse"/>
            <p:cNvSpPr/>
            <p:nvPr/>
          </p:nvSpPr>
          <p:spPr>
            <a:xfrm>
              <a:off x="5500694" y="2357428"/>
              <a:ext cx="525068" cy="450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200" b="1" dirty="0" smtClean="0">
                  <a:solidFill>
                    <a:schemeClr val="tx1"/>
                  </a:solidFill>
                </a:rPr>
                <a:t>P</a:t>
              </a: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6" name="75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77" name="76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78" name="77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  <a:endParaRPr lang="es-CO" sz="1100" b="1" dirty="0"/>
            </a:p>
          </p:txBody>
        </p:sp>
        <p:cxnSp>
          <p:nvCxnSpPr>
            <p:cNvPr id="79" name="78 Conector recto"/>
            <p:cNvCxnSpPr>
              <a:stCxn id="78" idx="7"/>
              <a:endCxn id="75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"/>
            <p:cNvCxnSpPr>
              <a:stCxn id="76" idx="0"/>
              <a:endCxn id="75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80 Conector recto"/>
            <p:cNvCxnSpPr>
              <a:stCxn id="77" idx="1"/>
              <a:endCxn id="75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65 Grupo"/>
          <p:cNvGrpSpPr/>
          <p:nvPr/>
        </p:nvGrpSpPr>
        <p:grpSpPr>
          <a:xfrm rot="19406593">
            <a:off x="5236196" y="3207451"/>
            <a:ext cx="554946" cy="448751"/>
            <a:chOff x="5072066" y="2357430"/>
            <a:chExt cx="1357322" cy="1071570"/>
          </a:xfrm>
        </p:grpSpPr>
        <p:sp>
          <p:nvSpPr>
            <p:cNvPr id="67" name="66 Elipse"/>
            <p:cNvSpPr/>
            <p:nvPr/>
          </p:nvSpPr>
          <p:spPr>
            <a:xfrm>
              <a:off x="5500694" y="2357430"/>
              <a:ext cx="525069" cy="4500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200" b="1" dirty="0" smtClean="0">
                  <a:solidFill>
                    <a:schemeClr val="tx1"/>
                  </a:solidFill>
                </a:rPr>
                <a:t>P</a:t>
              </a: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8" name="67 Elipse"/>
            <p:cNvSpPr/>
            <p:nvPr/>
          </p:nvSpPr>
          <p:spPr>
            <a:xfrm>
              <a:off x="5572132" y="3071810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69" name="68 Elipse"/>
            <p:cNvSpPr/>
            <p:nvPr/>
          </p:nvSpPr>
          <p:spPr>
            <a:xfrm>
              <a:off x="6072198" y="2857496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</a:p>
          </p:txBody>
        </p:sp>
        <p:sp>
          <p:nvSpPr>
            <p:cNvPr id="70" name="69 Elipse"/>
            <p:cNvSpPr/>
            <p:nvPr/>
          </p:nvSpPr>
          <p:spPr>
            <a:xfrm>
              <a:off x="5072066" y="2786058"/>
              <a:ext cx="357190" cy="35719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100" b="1" dirty="0" smtClean="0"/>
                <a:t>O</a:t>
              </a:r>
              <a:endParaRPr lang="es-CO" sz="1100" b="1" dirty="0"/>
            </a:p>
          </p:txBody>
        </p:sp>
        <p:cxnSp>
          <p:nvCxnSpPr>
            <p:cNvPr id="71" name="70 Conector recto"/>
            <p:cNvCxnSpPr>
              <a:stCxn id="70" idx="7"/>
              <a:endCxn id="67" idx="3"/>
            </p:cNvCxnSpPr>
            <p:nvPr/>
          </p:nvCxnSpPr>
          <p:spPr>
            <a:xfrm rot="5400000" flipH="1" flipV="1">
              <a:off x="5428874" y="2689652"/>
              <a:ext cx="96788" cy="20064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71 Conector recto"/>
            <p:cNvCxnSpPr>
              <a:stCxn id="68" idx="0"/>
              <a:endCxn id="67" idx="4"/>
            </p:cNvCxnSpPr>
            <p:nvPr/>
          </p:nvCxnSpPr>
          <p:spPr>
            <a:xfrm rot="5400000" flipH="1" flipV="1">
              <a:off x="5624818" y="2933399"/>
              <a:ext cx="264321" cy="12502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72 Conector recto"/>
            <p:cNvCxnSpPr>
              <a:stCxn id="69" idx="1"/>
              <a:endCxn id="67" idx="5"/>
            </p:cNvCxnSpPr>
            <p:nvPr/>
          </p:nvCxnSpPr>
          <p:spPr>
            <a:xfrm rot="16200000" flipV="1">
              <a:off x="5952575" y="2737872"/>
              <a:ext cx="168226" cy="175639"/>
            </a:xfrm>
            <a:prstGeom prst="line">
              <a:avLst/>
            </a:prstGeom>
            <a:ln>
              <a:gradFill>
                <a:gsLst>
                  <a:gs pos="0">
                    <a:srgbClr val="92D05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" name="TextBox 6"/>
          <p:cNvSpPr txBox="1"/>
          <p:nvPr/>
        </p:nvSpPr>
        <p:spPr>
          <a:xfrm>
            <a:off x="226314" y="1983479"/>
            <a:ext cx="39646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 smtClean="0">
                <a:solidFill>
                  <a:srgbClr val="000099"/>
                </a:solidFill>
              </a:rPr>
              <a:t>El </a:t>
            </a:r>
            <a:r>
              <a:rPr lang="en-US" sz="1700" b="1" dirty="0" err="1" smtClean="0"/>
              <a:t>cobre</a:t>
            </a:r>
            <a:r>
              <a:rPr lang="en-US" sz="1700" dirty="0" smtClean="0">
                <a:solidFill>
                  <a:srgbClr val="000099"/>
                </a:solidFill>
              </a:rPr>
              <a:t> </a:t>
            </a:r>
            <a:r>
              <a:rPr lang="en-US" sz="1700" dirty="0" err="1" smtClean="0">
                <a:solidFill>
                  <a:srgbClr val="000099"/>
                </a:solidFill>
              </a:rPr>
              <a:t>está</a:t>
            </a:r>
            <a:r>
              <a:rPr lang="en-US" sz="1700" dirty="0" smtClean="0">
                <a:solidFill>
                  <a:srgbClr val="000099"/>
                </a:solidFill>
              </a:rPr>
              <a:t> </a:t>
            </a:r>
            <a:r>
              <a:rPr lang="en-US" sz="1700" dirty="0" err="1" smtClean="0">
                <a:solidFill>
                  <a:srgbClr val="000099"/>
                </a:solidFill>
              </a:rPr>
              <a:t>rodeado</a:t>
            </a:r>
            <a:r>
              <a:rPr lang="en-US" sz="1700" dirty="0" smtClean="0">
                <a:solidFill>
                  <a:srgbClr val="000099"/>
                </a:solidFill>
              </a:rPr>
              <a:t> </a:t>
            </a:r>
            <a:r>
              <a:rPr lang="en-US" sz="1700" dirty="0" err="1" smtClean="0">
                <a:solidFill>
                  <a:srgbClr val="000099"/>
                </a:solidFill>
              </a:rPr>
              <a:t>por</a:t>
            </a:r>
            <a:r>
              <a:rPr lang="en-US" sz="1700" dirty="0" smtClean="0">
                <a:solidFill>
                  <a:srgbClr val="000099"/>
                </a:solidFill>
              </a:rPr>
              <a:t> un </a:t>
            </a:r>
            <a:r>
              <a:rPr lang="en-US" sz="1700" dirty="0" err="1" smtClean="0">
                <a:solidFill>
                  <a:srgbClr val="000099"/>
                </a:solidFill>
              </a:rPr>
              <a:t>componente</a:t>
            </a:r>
            <a:r>
              <a:rPr lang="en-US" sz="1700" dirty="0" smtClean="0">
                <a:solidFill>
                  <a:srgbClr val="000099"/>
                </a:solidFill>
              </a:rPr>
              <a:t> </a:t>
            </a:r>
            <a:r>
              <a:rPr lang="en-US" sz="1700" dirty="0" err="1" smtClean="0">
                <a:solidFill>
                  <a:srgbClr val="000099"/>
                </a:solidFill>
              </a:rPr>
              <a:t>orgánico</a:t>
            </a:r>
            <a:r>
              <a:rPr lang="en-US" sz="1700" dirty="0" smtClean="0">
                <a:solidFill>
                  <a:srgbClr val="000099"/>
                </a:solidFill>
              </a:rPr>
              <a:t> </a:t>
            </a:r>
            <a:r>
              <a:rPr lang="en-US" sz="1700" dirty="0" err="1" smtClean="0">
                <a:solidFill>
                  <a:srgbClr val="000099"/>
                </a:solidFill>
              </a:rPr>
              <a:t>que</a:t>
            </a:r>
            <a:r>
              <a:rPr lang="en-US" sz="1700" dirty="0" smtClean="0">
                <a:solidFill>
                  <a:srgbClr val="000099"/>
                </a:solidFill>
              </a:rPr>
              <a:t> le </a:t>
            </a:r>
            <a:r>
              <a:rPr lang="en-US" sz="1700" dirty="0" err="1" smtClean="0">
                <a:solidFill>
                  <a:srgbClr val="000099"/>
                </a:solidFill>
              </a:rPr>
              <a:t>permite</a:t>
            </a:r>
            <a:r>
              <a:rPr lang="en-US" sz="1700" dirty="0" smtClean="0">
                <a:solidFill>
                  <a:srgbClr val="000099"/>
                </a:solidFill>
              </a:rPr>
              <a:t> ser </a:t>
            </a:r>
            <a:r>
              <a:rPr lang="en-US" sz="1700" dirty="0" err="1">
                <a:solidFill>
                  <a:srgbClr val="000099"/>
                </a:solidFill>
              </a:rPr>
              <a:t>liberado</a:t>
            </a:r>
            <a:r>
              <a:rPr lang="en-US" sz="1700" dirty="0">
                <a:solidFill>
                  <a:srgbClr val="000099"/>
                </a:solidFill>
              </a:rPr>
              <a:t> lentamente. De </a:t>
            </a:r>
            <a:r>
              <a:rPr lang="en-US" sz="1700" dirty="0" err="1">
                <a:solidFill>
                  <a:srgbClr val="000099"/>
                </a:solidFill>
              </a:rPr>
              <a:t>esta</a:t>
            </a:r>
            <a:r>
              <a:rPr lang="en-US" sz="1700" dirty="0">
                <a:solidFill>
                  <a:srgbClr val="000099"/>
                </a:solidFill>
              </a:rPr>
              <a:t> </a:t>
            </a:r>
            <a:r>
              <a:rPr lang="en-US" sz="1700" dirty="0" err="1" smtClean="0">
                <a:solidFill>
                  <a:srgbClr val="000099"/>
                </a:solidFill>
              </a:rPr>
              <a:t>manera</a:t>
            </a:r>
            <a:r>
              <a:rPr lang="en-US" sz="1700" dirty="0" smtClean="0">
                <a:solidFill>
                  <a:srgbClr val="000099"/>
                </a:solidFill>
              </a:rPr>
              <a:t>, </a:t>
            </a:r>
            <a:r>
              <a:rPr lang="en-US" sz="1700" dirty="0">
                <a:solidFill>
                  <a:srgbClr val="000099"/>
                </a:solidFill>
              </a:rPr>
              <a:t>se </a:t>
            </a:r>
            <a:r>
              <a:rPr lang="en-US" sz="1700" dirty="0" err="1">
                <a:solidFill>
                  <a:srgbClr val="000099"/>
                </a:solidFill>
              </a:rPr>
              <a:t>evita</a:t>
            </a:r>
            <a:r>
              <a:rPr lang="en-US" sz="1700" dirty="0">
                <a:solidFill>
                  <a:srgbClr val="000099"/>
                </a:solidFill>
              </a:rPr>
              <a:t> </a:t>
            </a:r>
            <a:r>
              <a:rPr lang="en-US" sz="1700" dirty="0" smtClean="0">
                <a:solidFill>
                  <a:srgbClr val="000099"/>
                </a:solidFill>
              </a:rPr>
              <a:t>la </a:t>
            </a:r>
            <a:r>
              <a:rPr lang="en-US" sz="1700" dirty="0" err="1" smtClean="0">
                <a:solidFill>
                  <a:srgbClr val="000099"/>
                </a:solidFill>
              </a:rPr>
              <a:t>fitotoxicidad</a:t>
            </a:r>
            <a:r>
              <a:rPr lang="en-US" sz="1700" dirty="0">
                <a:solidFill>
                  <a:srgbClr val="000099"/>
                </a:solidFill>
              </a:rPr>
              <a:t>. </a:t>
            </a:r>
            <a:endParaRPr lang="es-CO" sz="1700" dirty="0">
              <a:solidFill>
                <a:srgbClr val="000099"/>
              </a:solidFill>
            </a:endParaRPr>
          </a:p>
        </p:txBody>
      </p:sp>
      <p:sp>
        <p:nvSpPr>
          <p:cNvPr id="206" name="205 Rectángulo"/>
          <p:cNvSpPr/>
          <p:nvPr/>
        </p:nvSpPr>
        <p:spPr>
          <a:xfrm>
            <a:off x="1039550" y="4842097"/>
            <a:ext cx="71661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000" i="1" dirty="0" smtClean="0"/>
              <a:t>Dos Ingredientes Activos Estables </a:t>
            </a:r>
            <a:r>
              <a:rPr lang="nl-NL" sz="2000" i="1" dirty="0" smtClean="0">
                <a:sym typeface="Wingdings" pitchFamily="2" charset="2"/>
              </a:rPr>
              <a:t>y </a:t>
            </a:r>
            <a:r>
              <a:rPr lang="nl-NL" sz="2000" i="1" dirty="0" smtClean="0"/>
              <a:t>Dos Modos de Acción Sinérgicos</a:t>
            </a:r>
          </a:p>
          <a:p>
            <a:pPr algn="ctr"/>
            <a:r>
              <a:rPr lang="nl-NL" sz="2000" i="1" dirty="0" smtClean="0"/>
              <a:t>Característica única de Alta Eficacia de la tecnología Ceradis</a:t>
            </a:r>
            <a:endParaRPr lang="nl-NL" sz="2000" i="1" dirty="0"/>
          </a:p>
        </p:txBody>
      </p:sp>
      <p:sp>
        <p:nvSpPr>
          <p:cNvPr id="209" name="TextBox 6"/>
          <p:cNvSpPr txBox="1"/>
          <p:nvPr/>
        </p:nvSpPr>
        <p:spPr>
          <a:xfrm>
            <a:off x="203460" y="3643811"/>
            <a:ext cx="4266939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700" dirty="0" err="1">
                <a:solidFill>
                  <a:srgbClr val="000099"/>
                </a:solidFill>
              </a:rPr>
              <a:t>T</a:t>
            </a:r>
            <a:r>
              <a:rPr lang="en-US" sz="1700" dirty="0" err="1" smtClean="0">
                <a:solidFill>
                  <a:srgbClr val="000099"/>
                </a:solidFill>
              </a:rPr>
              <a:t>iene</a:t>
            </a:r>
            <a:r>
              <a:rPr lang="en-US" sz="1700" dirty="0" smtClean="0">
                <a:solidFill>
                  <a:srgbClr val="000099"/>
                </a:solidFill>
              </a:rPr>
              <a:t> mayor </a:t>
            </a:r>
            <a:r>
              <a:rPr lang="en-US" sz="1700" dirty="0" err="1" smtClean="0">
                <a:solidFill>
                  <a:srgbClr val="000099"/>
                </a:solidFill>
              </a:rPr>
              <a:t>contenido</a:t>
            </a:r>
            <a:r>
              <a:rPr lang="en-US" sz="1700" dirty="0" smtClean="0">
                <a:solidFill>
                  <a:srgbClr val="000099"/>
                </a:solidFill>
              </a:rPr>
              <a:t> de </a:t>
            </a:r>
            <a:r>
              <a:rPr lang="en-US" sz="1700" b="1" dirty="0" err="1" smtClean="0"/>
              <a:t>fosfito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700" dirty="0" smtClean="0">
                <a:solidFill>
                  <a:srgbClr val="000099"/>
                </a:solidFill>
              </a:rPr>
              <a:t>de </a:t>
            </a:r>
            <a:r>
              <a:rPr lang="en-US" sz="1700" dirty="0" err="1" smtClean="0">
                <a:solidFill>
                  <a:srgbClr val="000099"/>
                </a:solidFill>
              </a:rPr>
              <a:t>alta</a:t>
            </a:r>
            <a:r>
              <a:rPr lang="en-US" sz="1700" dirty="0" smtClean="0">
                <a:solidFill>
                  <a:srgbClr val="000099"/>
                </a:solidFill>
              </a:rPr>
              <a:t> </a:t>
            </a:r>
            <a:r>
              <a:rPr lang="en-US" sz="1700" dirty="0" err="1" smtClean="0">
                <a:solidFill>
                  <a:srgbClr val="000099"/>
                </a:solidFill>
              </a:rPr>
              <a:t>estabilidad</a:t>
            </a:r>
            <a:r>
              <a:rPr lang="en-US" sz="1700" dirty="0" smtClean="0">
                <a:solidFill>
                  <a:srgbClr val="000099"/>
                </a:solidFill>
              </a:rPr>
              <a:t> en forma de </a:t>
            </a:r>
            <a:r>
              <a:rPr lang="en-US" sz="1700" dirty="0" err="1">
                <a:solidFill>
                  <a:srgbClr val="000099"/>
                </a:solidFill>
              </a:rPr>
              <a:t>f</a:t>
            </a:r>
            <a:r>
              <a:rPr lang="en-US" sz="1700" dirty="0" err="1" smtClean="0">
                <a:solidFill>
                  <a:srgbClr val="000099"/>
                </a:solidFill>
              </a:rPr>
              <a:t>osfito</a:t>
            </a:r>
            <a:r>
              <a:rPr lang="en-US" sz="1700" dirty="0" smtClean="0">
                <a:solidFill>
                  <a:srgbClr val="000099"/>
                </a:solidFill>
              </a:rPr>
              <a:t> </a:t>
            </a:r>
            <a:r>
              <a:rPr lang="en-US" sz="1700" dirty="0" err="1" smtClean="0">
                <a:solidFill>
                  <a:srgbClr val="000099"/>
                </a:solidFill>
              </a:rPr>
              <a:t>monopotásico</a:t>
            </a:r>
            <a:r>
              <a:rPr lang="en-US" sz="1700" dirty="0" smtClean="0">
                <a:solidFill>
                  <a:srgbClr val="000099"/>
                </a:solidFill>
              </a:rPr>
              <a:t> </a:t>
            </a:r>
            <a:endParaRPr lang="es-CO" sz="17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2228&quot;/&gt;&lt;CPresentation id=&quot;1&quot;&gt;&lt;m_precDefaultNumber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strFormatTime&gt;%#d-%#m-%Y&lt;/m_strFormatTime&gt;&lt;/m_precDefaultDate&gt;&lt;m_precDefaultYear&gt;&lt;m_strFormatTime&gt;%Y&lt;/m_strFormatTime&gt;&lt;/m_precDefaultYear&gt;&lt;m_precDefaultQuarter&gt;&lt;m_strFormatTime&gt;Q%5&lt;/m_strFormatTime&gt;&lt;/m_precDefaultQuarter&gt;&lt;m_precDefaultMonth&gt;&lt;m_strFormatTime&gt;%1&lt;/m_strFormatTime&gt;&lt;/m_precDefaultMonth&gt;&lt;m_precDefaultWeek&gt;&lt;m_strFormatTime&gt;%4&lt;/m_strFormatTime&gt;&lt;/m_precDefaultWeek&gt;&lt;m_precDefaultDay&gt;&lt;m_strFormatTime&gt;%#d&lt;/m_strFormatTime&gt;&lt;/m_precDefaultDay&gt;&lt;m_mruColor&gt;&lt;m_vecMRU length=&quot;1&quot;&gt;&lt;elem m_fUsage=&quot;4.68559000000000040000E+000&quot;&gt;&lt;m_ppcolschidx val=&quot;0&quot;/&gt;&lt;m_rgb r=&quot;4f&quot; g=&quot;fc&quot; b=&quot;14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miXGdZpku.XUY1i7Wb9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eradis presentation template WJ2">
  <a:themeElements>
    <a:clrScheme name="Custom 4">
      <a:dk1>
        <a:sysClr val="windowText" lastClr="000000"/>
      </a:dk1>
      <a:lt1>
        <a:sysClr val="window" lastClr="FFFFFF"/>
      </a:lt1>
      <a:dk2>
        <a:srgbClr val="0070C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eradis presentation template WJ2">
  <a:themeElements>
    <a:clrScheme name="Custom 4">
      <a:dk1>
        <a:sysClr val="windowText" lastClr="000000"/>
      </a:dk1>
      <a:lt1>
        <a:sysClr val="window" lastClr="FFFFFF"/>
      </a:lt1>
      <a:dk2>
        <a:srgbClr val="0070C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32422</TotalTime>
  <Words>1921</Words>
  <Application>Microsoft Macintosh PowerPoint</Application>
  <PresentationFormat>Presentación en pantalla (4:3)</PresentationFormat>
  <Paragraphs>496</Paragraphs>
  <Slides>35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8" baseType="lpstr">
      <vt:lpstr>Ceradis presentation template WJ2</vt:lpstr>
      <vt:lpstr>1_Ceradis presentation template WJ2</vt:lpstr>
      <vt:lpstr>think-cell Slide</vt:lpstr>
      <vt:lpstr>Presentación de PowerPoint</vt:lpstr>
      <vt:lpstr>Presentación de PowerPoint</vt:lpstr>
      <vt:lpstr>Solución Ceradis:  tecnología de formulación para reducir los niveles de fungicidas y traer nuevos i.a. de otras industrias al agro</vt:lpstr>
      <vt:lpstr>Estas plataformas se encuentran en diferentes estados de desarrollo y comercialización</vt:lpstr>
      <vt:lpstr>Presentación de PowerPoint</vt:lpstr>
      <vt:lpstr>¿Qué es MusaCare CP?</vt:lpstr>
      <vt:lpstr>Composición Garantizada</vt:lpstr>
      <vt:lpstr>Beneficios de MusaCare® SP</vt:lpstr>
      <vt:lpstr>Formulación Única - Tecnología Patentada  (Dr. van der Krieken)</vt:lpstr>
      <vt:lpstr>Presentación de PowerPoint</vt:lpstr>
      <vt:lpstr>Presentación de PowerPoint</vt:lpstr>
      <vt:lpstr>La combinación de los componentes mejora la eficacia de MusaCare®CP</vt:lpstr>
      <vt:lpstr>Presentación de PowerPoint</vt:lpstr>
      <vt:lpstr>Efecto potencial de MusaCare®CP en la sensibilidad a fungicidas sitio-específicos</vt:lpstr>
      <vt:lpstr>MusaCare®CP actúa como protectante</vt:lpstr>
      <vt:lpstr>MusaCare®CP actúa como protectante</vt:lpstr>
      <vt:lpstr>Desarrollo de Mycosphaerella fijiensis bajo el efecto de fungicidas protectantes</vt:lpstr>
      <vt:lpstr>MusaCare®CP actúa como protectante</vt:lpstr>
      <vt:lpstr>MusaCare®CP funciona en la época seca</vt:lpstr>
      <vt:lpstr>MusaCare®CP funciona en la época seca</vt:lpstr>
      <vt:lpstr>MusaCare®CP funciona en la época seca</vt:lpstr>
      <vt:lpstr>MusaCare®CP funciona en la época lluviosa</vt:lpstr>
      <vt:lpstr>MusaCare®CP favorece  la absorción de nutrientes</vt:lpstr>
      <vt:lpstr>MusaCare CP cambia la apariencia  y el color de la hoja de banano</vt:lpstr>
      <vt:lpstr>MusaCare CP favorece el crecimiento de la planta de banano</vt:lpstr>
      <vt:lpstr>MusaCare CP favorece el peso de racimo y la calidad de la fruta</vt:lpstr>
      <vt:lpstr>MusaCare CP incorporado en un programa integrado de manejo</vt:lpstr>
      <vt:lpstr>Optimización de  dosis de MusaCare®CP </vt:lpstr>
      <vt:lpstr>Dependencia de MusaCare®CP del aceite agrícola </vt:lpstr>
      <vt:lpstr>Dependencia de MusaCare®CP del aceite agrícola </vt:lpstr>
      <vt:lpstr>Presentación de PowerPoint</vt:lpstr>
      <vt:lpstr>MusaCare CP es compatible con la mayoría de ingredientes activos</vt:lpstr>
      <vt:lpstr>¿Cuándo y cómo usar MusaCare?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Willem-Jan Meulemeesters</dc:creator>
  <cp:lastModifiedBy>Douglas Marin</cp:lastModifiedBy>
  <cp:revision>452</cp:revision>
  <cp:lastPrinted>2013-03-20T08:34:28Z</cp:lastPrinted>
  <dcterms:created xsi:type="dcterms:W3CDTF">2013-03-05T09:23:15Z</dcterms:created>
  <dcterms:modified xsi:type="dcterms:W3CDTF">2017-04-05T11:43:47Z</dcterms:modified>
</cp:coreProperties>
</file>