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9" r:id="rId2"/>
    <p:sldId id="306" r:id="rId3"/>
    <p:sldId id="287" r:id="rId4"/>
    <p:sldId id="312" r:id="rId5"/>
    <p:sldId id="322" r:id="rId6"/>
    <p:sldId id="324" r:id="rId7"/>
    <p:sldId id="307" r:id="rId8"/>
    <p:sldId id="327" r:id="rId9"/>
    <p:sldId id="317" r:id="rId10"/>
    <p:sldId id="299" r:id="rId11"/>
    <p:sldId id="320" r:id="rId12"/>
    <p:sldId id="292" r:id="rId13"/>
    <p:sldId id="326" r:id="rId14"/>
    <p:sldId id="318" r:id="rId15"/>
    <p:sldId id="309" r:id="rId16"/>
    <p:sldId id="319" r:id="rId17"/>
    <p:sldId id="323" r:id="rId18"/>
    <p:sldId id="314" r:id="rId19"/>
    <p:sldId id="310" r:id="rId20"/>
    <p:sldId id="329" r:id="rId21"/>
    <p:sldId id="330" r:id="rId22"/>
    <p:sldId id="328" r:id="rId23"/>
    <p:sldId id="265" r:id="rId24"/>
    <p:sldId id="266" r:id="rId25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yra\Desktop\Ensayo%20fungicidas%20y%20Trichoderma\datos%20fungicidas%20RESULTAD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5146762970281"/>
          <c:y val="9.1209248977332291E-2"/>
          <c:w val="0.87202342056510995"/>
          <c:h val="0.54868401866433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Hoja2!$H$35</c:f>
              <c:strCache>
                <c:ptCount val="1"/>
                <c:pt idx="0">
                  <c:v>Crecimiento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Hoja2!$F$36:$G$49</c:f>
              <c:multiLvlStrCache>
                <c:ptCount val="14"/>
                <c:lvl>
                  <c:pt idx="0">
                    <c:v>Acrobat</c:v>
                  </c:pt>
                  <c:pt idx="1">
                    <c:v>Ami-Top</c:v>
                  </c:pt>
                  <c:pt idx="2">
                    <c:v>Cab_Top</c:v>
                  </c:pt>
                  <c:pt idx="3">
                    <c:v>Consento</c:v>
                  </c:pt>
                  <c:pt idx="4">
                    <c:v>Infinito</c:v>
                  </c:pt>
                  <c:pt idx="5">
                    <c:v>Merpan</c:v>
                  </c:pt>
                  <c:pt idx="6">
                    <c:v>Polyram</c:v>
                  </c:pt>
                  <c:pt idx="7">
                    <c:v>Acrobat</c:v>
                  </c:pt>
                  <c:pt idx="8">
                    <c:v>Ami-Top</c:v>
                  </c:pt>
                  <c:pt idx="9">
                    <c:v>Cab_Top</c:v>
                  </c:pt>
                  <c:pt idx="10">
                    <c:v>Consento</c:v>
                  </c:pt>
                  <c:pt idx="11">
                    <c:v>Infinito</c:v>
                  </c:pt>
                  <c:pt idx="12">
                    <c:v>Merpan</c:v>
                  </c:pt>
                  <c:pt idx="13">
                    <c:v>Polyram</c:v>
                  </c:pt>
                </c:lvl>
                <c:lvl>
                  <c:pt idx="0">
                    <c:v>T5</c:v>
                  </c:pt>
                  <c:pt idx="7">
                    <c:v>T8</c:v>
                  </c:pt>
                </c:lvl>
              </c:multiLvlStrCache>
            </c:multiLvlStrRef>
          </c:cat>
          <c:val>
            <c:numRef>
              <c:f>Hoja2!$H$36:$H$49</c:f>
              <c:numCache>
                <c:formatCode>#,##0.00</c:formatCode>
                <c:ptCount val="14"/>
                <c:pt idx="0">
                  <c:v>9</c:v>
                </c:pt>
                <c:pt idx="1">
                  <c:v>2</c:v>
                </c:pt>
                <c:pt idx="2">
                  <c:v>4.05</c:v>
                </c:pt>
                <c:pt idx="3">
                  <c:v>6.75</c:v>
                </c:pt>
                <c:pt idx="4">
                  <c:v>9</c:v>
                </c:pt>
                <c:pt idx="5">
                  <c:v>3.75</c:v>
                </c:pt>
                <c:pt idx="6">
                  <c:v>2.2999999999999998</c:v>
                </c:pt>
                <c:pt idx="7">
                  <c:v>9</c:v>
                </c:pt>
                <c:pt idx="8">
                  <c:v>0</c:v>
                </c:pt>
                <c:pt idx="9">
                  <c:v>3.1</c:v>
                </c:pt>
                <c:pt idx="10">
                  <c:v>7.75</c:v>
                </c:pt>
                <c:pt idx="11">
                  <c:v>9</c:v>
                </c:pt>
                <c:pt idx="12">
                  <c:v>2.15</c:v>
                </c:pt>
                <c:pt idx="13">
                  <c:v>2.65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913750656"/>
        <c:axId val="-913742496"/>
      </c:barChart>
      <c:catAx>
        <c:axId val="-913750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s-BO" sz="2000"/>
                  <a:t>Fungicidas</a:t>
                </a:r>
              </a:p>
            </c:rich>
          </c:tx>
          <c:layout>
            <c:manualLayout>
              <c:xMode val="edge"/>
              <c:yMode val="edge"/>
              <c:x val="0.44432816889111604"/>
              <c:y val="0.8607359376514902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-913742496"/>
        <c:crosses val="autoZero"/>
        <c:auto val="0"/>
        <c:lblAlgn val="ctr"/>
        <c:lblOffset val="100"/>
        <c:noMultiLvlLbl val="0"/>
      </c:catAx>
      <c:valAx>
        <c:axId val="-9137424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BO"/>
                  <a:t>% de  crecimiento</a:t>
                </a:r>
              </a:p>
            </c:rich>
          </c:tx>
          <c:layout/>
          <c:overlay val="0"/>
        </c:title>
        <c:numFmt formatCode="#,##0.00" sourceLinked="1"/>
        <c:majorTickMark val="out"/>
        <c:minorTickMark val="none"/>
        <c:tickLblPos val="nextTo"/>
        <c:crossAx val="-9137506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500"/>
      </a:pPr>
      <a:endParaRPr lang="es-BO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9A9FB-D048-469B-AC03-1D9AC6ADA891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95FDD-7DC5-4C75-9ECB-EE2FC178459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31130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C130-1680-4F9C-BF7B-079CD3EB3776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6DCB-F17F-44DA-BB23-1EC36149E20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5510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C130-1680-4F9C-BF7B-079CD3EB3776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6DCB-F17F-44DA-BB23-1EC36149E20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1137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C130-1680-4F9C-BF7B-079CD3EB3776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6DCB-F17F-44DA-BB23-1EC36149E20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051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C130-1680-4F9C-BF7B-079CD3EB3776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6DCB-F17F-44DA-BB23-1EC36149E20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8771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C130-1680-4F9C-BF7B-079CD3EB3776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6DCB-F17F-44DA-BB23-1EC36149E20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79829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C130-1680-4F9C-BF7B-079CD3EB3776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6DCB-F17F-44DA-BB23-1EC36149E20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7011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C130-1680-4F9C-BF7B-079CD3EB3776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6DCB-F17F-44DA-BB23-1EC36149E20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519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C130-1680-4F9C-BF7B-079CD3EB3776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6DCB-F17F-44DA-BB23-1EC36149E20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3651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C130-1680-4F9C-BF7B-079CD3EB3776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6DCB-F17F-44DA-BB23-1EC36149E20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9841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C130-1680-4F9C-BF7B-079CD3EB3776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6DCB-F17F-44DA-BB23-1EC36149E20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500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C130-1680-4F9C-BF7B-079CD3EB3776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6DCB-F17F-44DA-BB23-1EC36149E20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78023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4C130-1680-4F9C-BF7B-079CD3EB3776}" type="datetimeFigureOut">
              <a:rPr lang="es-BO" smtClean="0"/>
              <a:t>24/5/2016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A6DCB-F17F-44DA-BB23-1EC36149E20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4251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501" y="2692202"/>
            <a:ext cx="11772900" cy="1325563"/>
          </a:xfrm>
        </p:spPr>
        <p:txBody>
          <a:bodyPr>
            <a:noAutofit/>
          </a:bodyPr>
          <a:lstStyle/>
          <a:p>
            <a:pPr algn="ctr"/>
            <a:r>
              <a:rPr lang="es-BO" sz="4800" dirty="0" smtClean="0">
                <a:latin typeface="Arial Black" panose="020B0A04020102020204" pitchFamily="34" charset="0"/>
              </a:rPr>
              <a:t>TRICOTERRA</a:t>
            </a:r>
            <a:r>
              <a:rPr lang="es-BO" sz="5400" i="1" dirty="0" smtClean="0">
                <a:latin typeface="&lt;RIAL"/>
              </a:rPr>
              <a:t> </a:t>
            </a:r>
            <a:r>
              <a:rPr lang="es-BO" sz="5400" dirty="0" smtClean="0">
                <a:latin typeface="Arial Black" panose="020B0A04020102020204" pitchFamily="34" charset="0"/>
              </a:rPr>
              <a:t>(</a:t>
            </a:r>
            <a:r>
              <a:rPr lang="es-BO" sz="5400" dirty="0" err="1" smtClean="0">
                <a:latin typeface="Arial Black" panose="020B0A04020102020204" pitchFamily="34" charset="0"/>
              </a:rPr>
              <a:t>Tricotop</a:t>
            </a:r>
            <a:r>
              <a:rPr lang="es-BO" sz="5400" dirty="0" smtClean="0">
                <a:latin typeface="Arial Black" panose="020B0A04020102020204" pitchFamily="34" charset="0"/>
              </a:rPr>
              <a:t>) </a:t>
            </a:r>
            <a:r>
              <a:rPr lang="es-BO" sz="5400" dirty="0" smtClean="0">
                <a:latin typeface="&lt;RIAL"/>
              </a:rPr>
              <a:t>una </a:t>
            </a:r>
            <a:r>
              <a:rPr lang="es-BO" sz="5400" dirty="0" smtClean="0">
                <a:latin typeface="&lt;RIAL"/>
              </a:rPr>
              <a:t>alternativa </a:t>
            </a:r>
            <a:r>
              <a:rPr lang="es-BO" sz="5400" dirty="0" smtClean="0">
                <a:latin typeface="&lt;RIAL"/>
              </a:rPr>
              <a:t>ecológica para </a:t>
            </a:r>
            <a:r>
              <a:rPr lang="es-BO" sz="5400" dirty="0" smtClean="0">
                <a:latin typeface="&lt;RIAL"/>
              </a:rPr>
              <a:t>cultivos extensivos en Santa Cruz</a:t>
            </a:r>
            <a:endParaRPr lang="es-BO" sz="5400" dirty="0">
              <a:latin typeface="&lt;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610637" y="5602310"/>
            <a:ext cx="2401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500" b="1" dirty="0" smtClean="0"/>
              <a:t>Santa  Cruz-2016</a:t>
            </a:r>
            <a:endParaRPr lang="es-BO" sz="2500" b="1" dirty="0"/>
          </a:p>
        </p:txBody>
      </p:sp>
    </p:spTree>
    <p:extLst>
      <p:ext uri="{BB962C8B-B14F-4D97-AF65-F5344CB8AC3E}">
        <p14:creationId xmlns:p14="http://schemas.microsoft.com/office/powerpoint/2010/main" val="17936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966" y="-324877"/>
            <a:ext cx="10273030" cy="1325563"/>
          </a:xfrm>
        </p:spPr>
        <p:txBody>
          <a:bodyPr>
            <a:normAutofit/>
          </a:bodyPr>
          <a:lstStyle/>
          <a:p>
            <a:pPr algn="ctr"/>
            <a:r>
              <a:rPr lang="es-BO" sz="3500" b="1" dirty="0" smtClean="0"/>
              <a:t>Zonas de colecta y servicios ambientales de </a:t>
            </a:r>
            <a:r>
              <a:rPr lang="es-BO" sz="3500" b="1" i="1" dirty="0" err="1" smtClean="0"/>
              <a:t>Trichoderma</a:t>
            </a:r>
            <a:endParaRPr lang="es-BO" sz="3500" b="1" i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707392"/>
              </p:ext>
            </p:extLst>
          </p:nvPr>
        </p:nvGraphicFramePr>
        <p:xfrm>
          <a:off x="449945" y="621009"/>
          <a:ext cx="11524341" cy="61281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971"/>
                <a:gridCol w="5013181"/>
                <a:gridCol w="4586189"/>
              </a:tblGrid>
              <a:tr h="71364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Zona de recolección</a:t>
                      </a:r>
                      <a:endParaRPr lang="es-BO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Hongos</a:t>
                      </a:r>
                      <a:endParaRPr lang="es-BO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BO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 ambiental</a:t>
                      </a:r>
                      <a:endParaRPr lang="es-BO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</a:tr>
              <a:tr h="113870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Altiplano</a:t>
                      </a:r>
                      <a:endParaRPr lang="es-BO" sz="2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BO" sz="2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Trichoderma</a:t>
                      </a:r>
                      <a:r>
                        <a:rPr lang="es-BO" sz="2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BO" sz="2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asperellum</a:t>
                      </a:r>
                      <a:r>
                        <a:rPr lang="es-BO" sz="2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T. </a:t>
                      </a:r>
                      <a:r>
                        <a:rPr lang="es-BO" sz="2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koningiopsis</a:t>
                      </a:r>
                      <a:r>
                        <a:rPr lang="es-BO" sz="2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T. </a:t>
                      </a:r>
                      <a:r>
                        <a:rPr lang="es-BO" sz="2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harzianum</a:t>
                      </a:r>
                      <a:r>
                        <a:rPr lang="es-BO" sz="2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s-BO" sz="22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BO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Supresores </a:t>
                      </a:r>
                      <a:r>
                        <a:rPr lang="es-BO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BO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patógenos.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BO" sz="2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Generadores de AIA.</a:t>
                      </a:r>
                      <a:endParaRPr lang="es-BO" sz="2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</a:tr>
              <a:tr h="75160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BO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Puna</a:t>
                      </a:r>
                      <a:endParaRPr lang="es-BO" sz="2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BO" sz="2200" i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asperellum, , T. koningiopsis, T. harzianum,</a:t>
                      </a:r>
                      <a:endParaRPr lang="es-BO" sz="2200" i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BO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Supresores </a:t>
                      </a:r>
                      <a:r>
                        <a:rPr lang="es-BO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patógenos</a:t>
                      </a:r>
                      <a:endParaRPr lang="es-BO" sz="2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</a:tr>
              <a:tr h="156377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Valles</a:t>
                      </a:r>
                      <a:endParaRPr lang="es-BO" sz="2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BO" sz="2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</a:t>
                      </a:r>
                      <a:r>
                        <a:rPr lang="es-BO" sz="2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asperellum</a:t>
                      </a:r>
                      <a:r>
                        <a:rPr lang="es-BO" sz="2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T. </a:t>
                      </a:r>
                      <a:r>
                        <a:rPr lang="es-BO" sz="2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asperelloides</a:t>
                      </a:r>
                      <a:r>
                        <a:rPr lang="es-BO" sz="2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T. </a:t>
                      </a:r>
                      <a:r>
                        <a:rPr lang="es-BO" sz="2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harzianum</a:t>
                      </a:r>
                      <a:endParaRPr lang="es-BO" sz="22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BO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Supresores </a:t>
                      </a:r>
                      <a:r>
                        <a:rPr lang="es-BO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BO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patógenos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2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Generadores de AIA.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endParaRPr lang="es-BO" sz="2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</a:tr>
              <a:tr h="79658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BO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Trópico</a:t>
                      </a:r>
                      <a:endParaRPr lang="es-BO" sz="2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</a:t>
                      </a:r>
                      <a:r>
                        <a:rPr lang="en-US" sz="2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asperellum</a:t>
                      </a:r>
                      <a:r>
                        <a:rPr lang="en-US" sz="2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T. </a:t>
                      </a:r>
                      <a:r>
                        <a:rPr lang="en-US" sz="2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asperelloides</a:t>
                      </a:r>
                      <a:r>
                        <a:rPr lang="en-US" sz="2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T. </a:t>
                      </a:r>
                      <a:r>
                        <a:rPr lang="en-US" sz="2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afroharzianum</a:t>
                      </a:r>
                      <a:r>
                        <a:rPr lang="en-US" sz="2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nom. prop.</a:t>
                      </a:r>
                      <a:endParaRPr lang="es-BO" sz="22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BO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Supresores </a:t>
                      </a:r>
                      <a:r>
                        <a:rPr lang="es-BO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patógenos</a:t>
                      </a:r>
                      <a:endParaRPr lang="es-BO" sz="2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</a:tr>
              <a:tr h="99771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Chaco</a:t>
                      </a:r>
                      <a:endParaRPr lang="es-BO" sz="2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</a:t>
                      </a:r>
                      <a:r>
                        <a:rPr lang="en-US" sz="2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afroharzianum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nom. prop.</a:t>
                      </a:r>
                      <a:endParaRPr lang="es-BO" sz="2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BO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Supresores </a:t>
                      </a:r>
                      <a:r>
                        <a:rPr lang="es-BO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BO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patógenos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2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Generadores de AIA.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endParaRPr lang="es-BO" sz="2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28" marR="40228" marT="5587" marB="0"/>
                </a:tc>
              </a:tr>
            </a:tbl>
          </a:graphicData>
        </a:graphic>
      </p:graphicFrame>
      <p:pic>
        <p:nvPicPr>
          <p:cNvPr id="5" name="Picture 2" descr="C:\Users\Noel Ortuño\Desktop\Noel\NOEL\Bioinsumos-Consorcio\Tesis\Claudia\Fotos\30-10-06\DSC00008.JPG"/>
          <p:cNvPicPr>
            <a:picLocks noChangeAspect="1" noChangeArrowheads="1"/>
          </p:cNvPicPr>
          <p:nvPr/>
        </p:nvPicPr>
        <p:blipFill>
          <a:blip r:embed="rId2" cstate="print"/>
          <a:srcRect l="3847" t="7695" r="3845" b="5099"/>
          <a:stretch>
            <a:fillRect/>
          </a:stretch>
        </p:blipFill>
        <p:spPr bwMode="auto">
          <a:xfrm>
            <a:off x="2637513" y="1237069"/>
            <a:ext cx="6909935" cy="489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651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19085" y="71418"/>
            <a:ext cx="8882743" cy="1143000"/>
          </a:xfrm>
        </p:spPr>
        <p:txBody>
          <a:bodyPr>
            <a:normAutofit fontScale="90000"/>
          </a:bodyPr>
          <a:lstStyle/>
          <a:p>
            <a:r>
              <a:rPr lang="es-BO" b="1" dirty="0" smtClean="0">
                <a:latin typeface="Arial Black" panose="020B0A04020102020204" pitchFamily="34" charset="0"/>
              </a:rPr>
              <a:t>Efecto </a:t>
            </a:r>
            <a:r>
              <a:rPr lang="es-BO" b="1" dirty="0" err="1" smtClean="0">
                <a:latin typeface="Arial Black" panose="020B0A04020102020204" pitchFamily="34" charset="0"/>
              </a:rPr>
              <a:t>sinergístico</a:t>
            </a:r>
            <a:r>
              <a:rPr lang="es-BO" b="1" dirty="0" smtClean="0">
                <a:latin typeface="Arial Black" panose="020B0A04020102020204" pitchFamily="34" charset="0"/>
              </a:rPr>
              <a:t> de cepas</a:t>
            </a:r>
            <a:endParaRPr lang="es-BO" b="1" dirty="0">
              <a:latin typeface="Arial Black" panose="020B0A04020102020204" pitchFamily="34" charset="0"/>
            </a:endParaRPr>
          </a:p>
        </p:txBody>
      </p:sp>
      <p:pic>
        <p:nvPicPr>
          <p:cNvPr id="69634" name="Gráfico 2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14232" y="3537414"/>
            <a:ext cx="5087714" cy="324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P1030627.JPG"/>
          <p:cNvPicPr>
            <a:picLocks noChangeAspect="1"/>
          </p:cNvPicPr>
          <p:nvPr/>
        </p:nvPicPr>
        <p:blipFill rotWithShape="1">
          <a:blip r:embed="rId3" cstate="email"/>
          <a:srcRect t="17929"/>
          <a:stretch/>
        </p:blipFill>
        <p:spPr>
          <a:xfrm>
            <a:off x="1876927" y="1087954"/>
            <a:ext cx="4191498" cy="2579997"/>
          </a:xfrm>
          <a:prstGeom prst="rect">
            <a:avLst/>
          </a:prstGeom>
        </p:spPr>
      </p:pic>
      <p:sp>
        <p:nvSpPr>
          <p:cNvPr id="8" name="7 Flecha derecha"/>
          <p:cNvSpPr/>
          <p:nvPr/>
        </p:nvSpPr>
        <p:spPr>
          <a:xfrm>
            <a:off x="5343836" y="5342542"/>
            <a:ext cx="500066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9" name="8 Rectángulo"/>
          <p:cNvSpPr/>
          <p:nvPr/>
        </p:nvSpPr>
        <p:spPr>
          <a:xfrm>
            <a:off x="7024626" y="5548954"/>
            <a:ext cx="2160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" name="9 Rectángulo"/>
          <p:cNvSpPr/>
          <p:nvPr/>
        </p:nvSpPr>
        <p:spPr>
          <a:xfrm>
            <a:off x="7528682" y="5516870"/>
            <a:ext cx="2160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1" name="10 Rectángulo"/>
          <p:cNvSpPr/>
          <p:nvPr/>
        </p:nvSpPr>
        <p:spPr>
          <a:xfrm>
            <a:off x="8809146" y="5564996"/>
            <a:ext cx="216024" cy="4956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37" y="3902594"/>
            <a:ext cx="3839861" cy="2879896"/>
          </a:xfrm>
          <a:prstGeom prst="rect">
            <a:avLst/>
          </a:prstGeom>
        </p:spPr>
      </p:pic>
      <p:pic>
        <p:nvPicPr>
          <p:cNvPr id="13" name="Picture 4" descr="G:\DCIM\101_PANA\P101034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98231" y="894919"/>
            <a:ext cx="5848686" cy="3725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927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300036" y="165280"/>
            <a:ext cx="8229600" cy="9286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" altLang="es-BO" b="1" dirty="0" smtClean="0"/>
              <a:t>Como funciona estas cepas de </a:t>
            </a:r>
            <a:r>
              <a:rPr lang="es-ES" altLang="es-BO" sz="50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Tricoterra</a:t>
            </a:r>
            <a:endParaRPr lang="es-ES" altLang="es-BO" sz="50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" name="7 Grupo"/>
          <p:cNvGrpSpPr>
            <a:grpSpLocks/>
          </p:cNvGrpSpPr>
          <p:nvPr/>
        </p:nvGrpSpPr>
        <p:grpSpPr bwMode="auto">
          <a:xfrm>
            <a:off x="0" y="1766385"/>
            <a:ext cx="4414836" cy="3795388"/>
            <a:chOff x="857224" y="3929066"/>
            <a:chExt cx="3286148" cy="2851801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/>
            <a:srcRect l="38086" t="31250" r="26758" b="30208"/>
            <a:stretch>
              <a:fillRect/>
            </a:stretch>
          </p:blipFill>
          <p:spPr bwMode="auto">
            <a:xfrm>
              <a:off x="928662" y="3929066"/>
              <a:ext cx="3010050" cy="18561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175" name="6 CuadroTexto"/>
            <p:cNvSpPr txBox="1">
              <a:spLocks noChangeArrowheads="1"/>
            </p:cNvSpPr>
            <p:nvPr/>
          </p:nvSpPr>
          <p:spPr bwMode="auto">
            <a:xfrm>
              <a:off x="857224" y="5786454"/>
              <a:ext cx="3286148" cy="99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es-ES" altLang="es-BO" sz="2000" dirty="0">
                  <a:latin typeface="Georgia" panose="02040502050405020303" pitchFamily="18" charset="0"/>
                </a:rPr>
                <a:t>Aislamiento de </a:t>
              </a:r>
              <a:r>
                <a:rPr lang="es-ES" altLang="es-BO" sz="2000" i="1" dirty="0" err="1">
                  <a:latin typeface="Georgia" panose="02040502050405020303" pitchFamily="18" charset="0"/>
                </a:rPr>
                <a:t>Trichoderma</a:t>
              </a:r>
              <a:r>
                <a:rPr lang="es-ES" altLang="es-BO" sz="2000" i="1" dirty="0">
                  <a:latin typeface="Georgia" panose="02040502050405020303" pitchFamily="18" charset="0"/>
                </a:rPr>
                <a:t> </a:t>
              </a:r>
              <a:r>
                <a:rPr lang="es-ES" altLang="es-BO" sz="2000" dirty="0" err="1">
                  <a:latin typeface="Georgia" panose="02040502050405020303" pitchFamily="18" charset="0"/>
                </a:rPr>
                <a:t>spp</a:t>
              </a:r>
              <a:r>
                <a:rPr lang="es-ES" altLang="es-BO" sz="2000" dirty="0">
                  <a:latin typeface="Georgia" panose="02040502050405020303" pitchFamily="18" charset="0"/>
                </a:rPr>
                <a:t>. </a:t>
              </a:r>
              <a:endParaRPr lang="es-ES" altLang="es-BO" sz="2000" dirty="0" smtClean="0">
                <a:latin typeface="Georgia" panose="02040502050405020303" pitchFamily="18" charset="0"/>
              </a:endParaRPr>
            </a:p>
            <a:p>
              <a:pPr algn="just" eaLnBrk="1" hangingPunct="1"/>
              <a:r>
                <a:rPr lang="es-ES" altLang="es-BO" sz="2000" b="1" dirty="0" smtClean="0">
                  <a:latin typeface="Georgia" panose="02040502050405020303" pitchFamily="18" charset="0"/>
                </a:rPr>
                <a:t>A</a:t>
              </a:r>
              <a:r>
                <a:rPr lang="es-ES" altLang="es-BO" sz="2000" b="1" dirty="0">
                  <a:latin typeface="Georgia" panose="02040502050405020303" pitchFamily="18" charset="0"/>
                </a:rPr>
                <a:t>. </a:t>
              </a:r>
              <a:r>
                <a:rPr lang="es-ES" altLang="es-BO" sz="2000" dirty="0">
                  <a:latin typeface="Georgia" panose="02040502050405020303" pitchFamily="18" charset="0"/>
                </a:rPr>
                <a:t>microscopio </a:t>
              </a:r>
              <a:r>
                <a:rPr lang="es-ES" altLang="es-BO" sz="2000">
                  <a:latin typeface="Georgia" panose="02040502050405020303" pitchFamily="18" charset="0"/>
                </a:rPr>
                <a:t>de </a:t>
              </a:r>
              <a:r>
                <a:rPr lang="es-ES" altLang="es-BO" sz="2000" smtClean="0">
                  <a:latin typeface="Georgia" panose="02040502050405020303" pitchFamily="18" charset="0"/>
                </a:rPr>
                <a:t>contraste </a:t>
              </a:r>
              <a:r>
                <a:rPr lang="es-ES" altLang="es-BO" sz="2000" dirty="0">
                  <a:latin typeface="Georgia" panose="02040502050405020303" pitchFamily="18" charset="0"/>
                </a:rPr>
                <a:t>de fases </a:t>
              </a:r>
              <a:r>
                <a:rPr lang="es-ES" altLang="es-BO" sz="2000" b="1" dirty="0">
                  <a:latin typeface="Georgia" panose="02040502050405020303" pitchFamily="18" charset="0"/>
                </a:rPr>
                <a:t>B. </a:t>
              </a:r>
              <a:r>
                <a:rPr lang="es-ES" altLang="es-BO" sz="2000" dirty="0">
                  <a:latin typeface="Georgia" panose="02040502050405020303" pitchFamily="18" charset="0"/>
                </a:rPr>
                <a:t>electrónico de barrido </a:t>
              </a:r>
              <a:r>
                <a:rPr lang="es-ES" altLang="es-BO" sz="2000" b="1" dirty="0">
                  <a:latin typeface="Georgia" panose="02040502050405020303" pitchFamily="18" charset="0"/>
                </a:rPr>
                <a:t>C.  </a:t>
              </a:r>
              <a:r>
                <a:rPr lang="es-ES" altLang="es-BO" sz="2000" dirty="0">
                  <a:latin typeface="Georgia" panose="02040502050405020303" pitchFamily="18" charset="0"/>
                </a:rPr>
                <a:t>Filamentos (Morán 2008).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4510811" y="2821287"/>
            <a:ext cx="4372365" cy="4015577"/>
            <a:chOff x="6368823" y="1523329"/>
            <a:chExt cx="4372365" cy="4015577"/>
          </a:xfrm>
        </p:grpSpPr>
        <p:pic>
          <p:nvPicPr>
            <p:cNvPr id="18" name="Picture 2" descr="G:\DCIM\106_PANA\P1060738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368823" y="1523329"/>
              <a:ext cx="4372365" cy="4015577"/>
            </a:xfrm>
            <a:prstGeom prst="rect">
              <a:avLst/>
            </a:prstGeom>
            <a:noFill/>
          </p:spPr>
        </p:pic>
        <p:sp>
          <p:nvSpPr>
            <p:cNvPr id="19" name="CuadroTexto 18"/>
            <p:cNvSpPr txBox="1"/>
            <p:nvPr/>
          </p:nvSpPr>
          <p:spPr>
            <a:xfrm>
              <a:off x="7646580" y="3417430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BO" b="1" dirty="0" smtClean="0"/>
                <a:t>Lisis</a:t>
              </a:r>
              <a:endParaRPr lang="es-BO" b="1" dirty="0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948966" y="4263815"/>
              <a:ext cx="1792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BO" dirty="0" smtClean="0"/>
                <a:t>Mico parasitismo</a:t>
              </a:r>
              <a:endParaRPr lang="es-BO" dirty="0"/>
            </a:p>
          </p:txBody>
        </p:sp>
      </p:grpSp>
      <p:pic>
        <p:nvPicPr>
          <p:cNvPr id="21" name="Picture 5" descr="DSC023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0446" y="848730"/>
            <a:ext cx="4357596" cy="356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83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/>
          </p:cNvSpPr>
          <p:nvPr>
            <p:ph type="title"/>
          </p:nvPr>
        </p:nvSpPr>
        <p:spPr>
          <a:xfrm>
            <a:off x="6742339" y="640620"/>
            <a:ext cx="8229600" cy="1066800"/>
          </a:xfrm>
        </p:spPr>
        <p:txBody>
          <a:bodyPr/>
          <a:lstStyle/>
          <a:p>
            <a:pPr eaLnBrk="1" hangingPunct="1"/>
            <a:r>
              <a:rPr lang="es-ES" altLang="es-BO" dirty="0" smtClean="0"/>
              <a:t>Prueba de </a:t>
            </a:r>
            <a:r>
              <a:rPr lang="es-ES" altLang="es-BO" dirty="0" err="1" smtClean="0"/>
              <a:t>Salkowski</a:t>
            </a:r>
            <a:endParaRPr lang="es-ES" altLang="es-BO" dirty="0" smtClean="0"/>
          </a:p>
        </p:txBody>
      </p:sp>
      <p:sp>
        <p:nvSpPr>
          <p:cNvPr id="17411" name="9 CuadroTexto"/>
          <p:cNvSpPr txBox="1">
            <a:spLocks noChangeArrowheads="1"/>
          </p:cNvSpPr>
          <p:nvPr/>
        </p:nvSpPr>
        <p:spPr bwMode="auto">
          <a:xfrm>
            <a:off x="6822550" y="1402622"/>
            <a:ext cx="4886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BO" dirty="0">
                <a:latin typeface="Georgia" panose="02040502050405020303" pitchFamily="18" charset="0"/>
              </a:rPr>
              <a:t>Prueba de detección de AIA </a:t>
            </a:r>
            <a:r>
              <a:rPr lang="es-ES" altLang="es-BO" dirty="0" smtClean="0">
                <a:latin typeface="Georgia" panose="02040502050405020303" pitchFamily="18" charset="0"/>
              </a:rPr>
              <a:t>una fitohormona</a:t>
            </a:r>
            <a:endParaRPr lang="es-ES" altLang="es-BO" dirty="0">
              <a:latin typeface="Georgia" panose="02040502050405020303" pitchFamily="18" charset="0"/>
            </a:endParaRPr>
          </a:p>
        </p:txBody>
      </p:sp>
      <p:grpSp>
        <p:nvGrpSpPr>
          <p:cNvPr id="3" name="27 Grupo"/>
          <p:cNvGrpSpPr>
            <a:grpSpLocks/>
          </p:cNvGrpSpPr>
          <p:nvPr/>
        </p:nvGrpSpPr>
        <p:grpSpPr bwMode="auto">
          <a:xfrm>
            <a:off x="6137402" y="1952286"/>
            <a:ext cx="5657850" cy="4484685"/>
            <a:chOff x="1142976" y="2285992"/>
            <a:chExt cx="5657889" cy="4484146"/>
          </a:xfrm>
        </p:grpSpPr>
        <p:grpSp>
          <p:nvGrpSpPr>
            <p:cNvPr id="17415" name="16 Grupo"/>
            <p:cNvGrpSpPr>
              <a:grpSpLocks/>
            </p:cNvGrpSpPr>
            <p:nvPr/>
          </p:nvGrpSpPr>
          <p:grpSpPr bwMode="auto">
            <a:xfrm>
              <a:off x="1142976" y="2285992"/>
              <a:ext cx="5657889" cy="4484146"/>
              <a:chOff x="1142976" y="2285992"/>
              <a:chExt cx="5657889" cy="4484146"/>
            </a:xfrm>
          </p:grpSpPr>
          <p:pic>
            <p:nvPicPr>
              <p:cNvPr id="1742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lum brigh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1" t="13507" r="9541" b="9700"/>
              <a:stretch>
                <a:fillRect/>
              </a:stretch>
            </p:blipFill>
            <p:spPr bwMode="auto">
              <a:xfrm>
                <a:off x="1142976" y="2285992"/>
                <a:ext cx="5657889" cy="3929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6" name="15 CuadroTexto"/>
              <p:cNvSpPr txBox="1">
                <a:spLocks noChangeArrowheads="1"/>
              </p:cNvSpPr>
              <p:nvPr/>
            </p:nvSpPr>
            <p:spPr bwMode="auto">
              <a:xfrm>
                <a:off x="1714480" y="6400806"/>
                <a:ext cx="50006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s-ES" altLang="es-BO" dirty="0">
                    <a:latin typeface="Georgia" panose="02040502050405020303" pitchFamily="18" charset="0"/>
                  </a:rPr>
                  <a:t>70µl de muestra+225 µl  de reactivo x 15min</a:t>
                </a:r>
              </a:p>
            </p:txBody>
          </p:sp>
        </p:grpSp>
        <p:sp>
          <p:nvSpPr>
            <p:cNvPr id="18" name="17 Rectángulo"/>
            <p:cNvSpPr/>
            <p:nvPr/>
          </p:nvSpPr>
          <p:spPr>
            <a:xfrm>
              <a:off x="1571604" y="2643136"/>
              <a:ext cx="428628" cy="428573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3571868" y="2643136"/>
              <a:ext cx="1285884" cy="428573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5214942" y="2643136"/>
              <a:ext cx="428628" cy="428573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3143240" y="3071709"/>
              <a:ext cx="428628" cy="428573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4429124" y="3071709"/>
              <a:ext cx="428628" cy="428573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2357422" y="3500283"/>
              <a:ext cx="1143008" cy="357145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4786314" y="3500283"/>
              <a:ext cx="428628" cy="428573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571604" y="3857427"/>
              <a:ext cx="785818" cy="428573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3571868" y="2643136"/>
              <a:ext cx="428628" cy="428573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10242" name="Picture 2" descr="D:\Claudia Miranda\trichoderma-tesis-lap\Claudia M\DSC09245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t="14285" r="8929" b="10715"/>
          <a:stretch>
            <a:fillRect/>
          </a:stretch>
        </p:blipFill>
        <p:spPr bwMode="auto">
          <a:xfrm>
            <a:off x="6137402" y="1909414"/>
            <a:ext cx="5863433" cy="397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G:\Fotos\P103062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email"/>
          <a:srcRect t="20425" b="11856"/>
          <a:stretch/>
        </p:blipFill>
        <p:spPr bwMode="auto">
          <a:xfrm>
            <a:off x="652091" y="1928106"/>
            <a:ext cx="4715247" cy="2394859"/>
          </a:xfrm>
          <a:prstGeom prst="rect">
            <a:avLst/>
          </a:prstGeom>
          <a:noFill/>
        </p:spPr>
      </p:pic>
      <p:pic>
        <p:nvPicPr>
          <p:cNvPr id="27" name="Picture 2" descr="T4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3035" y="1876925"/>
            <a:ext cx="2447845" cy="228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23492" r="9682" b="28465"/>
          <a:stretch/>
        </p:blipFill>
        <p:spPr>
          <a:xfrm>
            <a:off x="652090" y="4293843"/>
            <a:ext cx="5101349" cy="23925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4577" y="95192"/>
            <a:ext cx="8915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4000" dirty="0" smtClean="0">
                <a:latin typeface="Arial Black" panose="020B0A04020102020204" pitchFamily="34" charset="0"/>
              </a:rPr>
              <a:t>Como promotor de crecimiento</a:t>
            </a:r>
            <a:endParaRPr lang="es-BO" sz="4000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77518" y="786065"/>
            <a:ext cx="50113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800" i="1" dirty="0" err="1" smtClean="0">
                <a:latin typeface="Arial Black" panose="020B0A04020102020204" pitchFamily="34" charset="0"/>
              </a:rPr>
              <a:t>Trichoderma</a:t>
            </a:r>
            <a:r>
              <a:rPr lang="es-BO" sz="2800" i="1" dirty="0" smtClean="0">
                <a:latin typeface="Arial Black" panose="020B0A04020102020204" pitchFamily="34" charset="0"/>
              </a:rPr>
              <a:t> </a:t>
            </a:r>
            <a:r>
              <a:rPr lang="es-BO" sz="2800" i="1" dirty="0" err="1" smtClean="0">
                <a:latin typeface="Arial Black" panose="020B0A04020102020204" pitchFamily="34" charset="0"/>
              </a:rPr>
              <a:t>harzianum</a:t>
            </a:r>
            <a:endParaRPr lang="es-BO" sz="2800" i="1" dirty="0" smtClean="0">
              <a:latin typeface="Arial Black" panose="020B0A04020102020204" pitchFamily="34" charset="0"/>
            </a:endParaRPr>
          </a:p>
          <a:p>
            <a:r>
              <a:rPr lang="es-BO" sz="2800" i="1" dirty="0" err="1" smtClean="0">
                <a:latin typeface="Arial Black" panose="020B0A04020102020204" pitchFamily="34" charset="0"/>
              </a:rPr>
              <a:t>Trichoderma</a:t>
            </a:r>
            <a:r>
              <a:rPr lang="es-BO" sz="2800" i="1" dirty="0" smtClean="0">
                <a:latin typeface="Arial Black" panose="020B0A04020102020204" pitchFamily="34" charset="0"/>
              </a:rPr>
              <a:t> </a:t>
            </a:r>
            <a:r>
              <a:rPr lang="es-BO" sz="2800" i="1" dirty="0" err="1" smtClean="0">
                <a:latin typeface="Arial Black" panose="020B0A04020102020204" pitchFamily="34" charset="0"/>
              </a:rPr>
              <a:t>koningiosis</a:t>
            </a:r>
            <a:endParaRPr lang="es-BO" sz="2800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1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>
          <a:xfrm>
            <a:off x="1371600" y="477474"/>
            <a:ext cx="9296400" cy="13985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B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 eso todo esa información de resultó un producto biotecnológico industrial de la microbiología nativa de Bolivia</a:t>
            </a:r>
            <a:endParaRPr lang="es-BO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Picture 1" descr="C:\Users\Noel Ortuño\Pictures\Captura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6568" y="2231735"/>
            <a:ext cx="2720604" cy="3032923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7526476" y="3523161"/>
            <a:ext cx="4004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BO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Tricoterra</a:t>
            </a:r>
            <a:endParaRPr lang="es-BO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05865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2742" y="132896"/>
            <a:ext cx="10189030" cy="1325563"/>
          </a:xfrm>
        </p:spPr>
        <p:txBody>
          <a:bodyPr>
            <a:normAutofit/>
          </a:bodyPr>
          <a:lstStyle/>
          <a:p>
            <a:r>
              <a:rPr lang="es-BO" sz="4000" b="1" dirty="0" smtClean="0">
                <a:latin typeface="Arial Black" panose="020B0A04020102020204" pitchFamily="34" charset="0"/>
              </a:rPr>
              <a:t>Protegemos el suelo con </a:t>
            </a:r>
            <a:r>
              <a:rPr lang="es-BO" sz="4000" b="1" dirty="0" err="1" smtClean="0">
                <a:latin typeface="Arial Black" panose="020B0A04020102020204" pitchFamily="34" charset="0"/>
              </a:rPr>
              <a:t>Tricoterra</a:t>
            </a:r>
            <a:endParaRPr lang="es-BO" sz="4000" b="1" i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31" y="1871673"/>
            <a:ext cx="3524250" cy="45243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31" y="1833573"/>
            <a:ext cx="3562350" cy="4562475"/>
          </a:xfrm>
          <a:prstGeom prst="rect">
            <a:avLst/>
          </a:prstGeom>
        </p:spPr>
      </p:pic>
      <p:pic>
        <p:nvPicPr>
          <p:cNvPr id="9" name="Picture 2" descr="http://1.bp.blogspot.com/-Ivd9ZuFtIrk/U1fyrHr7gAI/AAAAAAAAABQ/HeGSN2GnAL4/s1600/im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2096388"/>
            <a:ext cx="440055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450" y="2105914"/>
            <a:ext cx="4381500" cy="3448050"/>
          </a:xfrm>
          <a:prstGeom prst="rect">
            <a:avLst/>
          </a:prstGeom>
        </p:spPr>
      </p:pic>
      <p:sp>
        <p:nvSpPr>
          <p:cNvPr id="5" name="Forma libre 4"/>
          <p:cNvSpPr/>
          <p:nvPr/>
        </p:nvSpPr>
        <p:spPr>
          <a:xfrm>
            <a:off x="5710875" y="3438659"/>
            <a:ext cx="4257373" cy="1043189"/>
          </a:xfrm>
          <a:custGeom>
            <a:avLst/>
            <a:gdLst>
              <a:gd name="connsiteX0" fmla="*/ 58860 w 4257373"/>
              <a:gd name="connsiteY0" fmla="*/ 25758 h 1043189"/>
              <a:gd name="connsiteX1" fmla="*/ 2145238 w 4257373"/>
              <a:gd name="connsiteY1" fmla="*/ 798490 h 1043189"/>
              <a:gd name="connsiteX2" fmla="*/ 2145238 w 4257373"/>
              <a:gd name="connsiteY2" fmla="*/ 798490 h 1043189"/>
              <a:gd name="connsiteX3" fmla="*/ 4257373 w 4257373"/>
              <a:gd name="connsiteY3" fmla="*/ 0 h 1043189"/>
              <a:gd name="connsiteX4" fmla="*/ 4257373 w 4257373"/>
              <a:gd name="connsiteY4" fmla="*/ 0 h 1043189"/>
              <a:gd name="connsiteX5" fmla="*/ 4257373 w 4257373"/>
              <a:gd name="connsiteY5" fmla="*/ 334851 h 1043189"/>
              <a:gd name="connsiteX6" fmla="*/ 4257373 w 4257373"/>
              <a:gd name="connsiteY6" fmla="*/ 334851 h 1043189"/>
              <a:gd name="connsiteX7" fmla="*/ 2209632 w 4257373"/>
              <a:gd name="connsiteY7" fmla="*/ 1043189 h 1043189"/>
              <a:gd name="connsiteX8" fmla="*/ 2209632 w 4257373"/>
              <a:gd name="connsiteY8" fmla="*/ 1043189 h 1043189"/>
              <a:gd name="connsiteX9" fmla="*/ 20224 w 4257373"/>
              <a:gd name="connsiteY9" fmla="*/ 296214 h 1043189"/>
              <a:gd name="connsiteX10" fmla="*/ 20224 w 4257373"/>
              <a:gd name="connsiteY10" fmla="*/ 296214 h 1043189"/>
              <a:gd name="connsiteX11" fmla="*/ 20224 w 4257373"/>
              <a:gd name="connsiteY11" fmla="*/ 103031 h 1043189"/>
              <a:gd name="connsiteX12" fmla="*/ 7345 w 4257373"/>
              <a:gd name="connsiteY12" fmla="*/ 103031 h 1043189"/>
              <a:gd name="connsiteX13" fmla="*/ 149012 w 4257373"/>
              <a:gd name="connsiteY13" fmla="*/ 64395 h 104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57373" h="1043189">
                <a:moveTo>
                  <a:pt x="58860" y="25758"/>
                </a:moveTo>
                <a:lnTo>
                  <a:pt x="2145238" y="798490"/>
                </a:lnTo>
                <a:lnTo>
                  <a:pt x="2145238" y="798490"/>
                </a:lnTo>
                <a:lnTo>
                  <a:pt x="4257373" y="0"/>
                </a:lnTo>
                <a:lnTo>
                  <a:pt x="4257373" y="0"/>
                </a:lnTo>
                <a:lnTo>
                  <a:pt x="4257373" y="334851"/>
                </a:lnTo>
                <a:lnTo>
                  <a:pt x="4257373" y="334851"/>
                </a:lnTo>
                <a:lnTo>
                  <a:pt x="2209632" y="1043189"/>
                </a:lnTo>
                <a:lnTo>
                  <a:pt x="2209632" y="1043189"/>
                </a:lnTo>
                <a:lnTo>
                  <a:pt x="20224" y="296214"/>
                </a:lnTo>
                <a:lnTo>
                  <a:pt x="20224" y="296214"/>
                </a:lnTo>
                <a:cubicBezTo>
                  <a:pt x="20224" y="264017"/>
                  <a:pt x="22370" y="135228"/>
                  <a:pt x="20224" y="103031"/>
                </a:cubicBezTo>
                <a:cubicBezTo>
                  <a:pt x="18078" y="70834"/>
                  <a:pt x="-14120" y="109470"/>
                  <a:pt x="7345" y="103031"/>
                </a:cubicBezTo>
                <a:cubicBezTo>
                  <a:pt x="28810" y="96592"/>
                  <a:pt x="88911" y="80493"/>
                  <a:pt x="149012" y="64395"/>
                </a:cubicBezTo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7" name="CuadroTexto 6"/>
          <p:cNvSpPr txBox="1"/>
          <p:nvPr/>
        </p:nvSpPr>
        <p:spPr>
          <a:xfrm>
            <a:off x="5422232" y="5842050"/>
            <a:ext cx="5438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000" dirty="0" smtClean="0"/>
              <a:t>Uno crece mas rápido que el otro</a:t>
            </a:r>
            <a:endParaRPr lang="es-BO" sz="3000" dirty="0"/>
          </a:p>
        </p:txBody>
      </p:sp>
    </p:spTree>
    <p:extLst>
      <p:ext uri="{BB962C8B-B14F-4D97-AF65-F5344CB8AC3E}">
        <p14:creationId xmlns:p14="http://schemas.microsoft.com/office/powerpoint/2010/main" val="59087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5" y="-124273"/>
            <a:ext cx="11327889" cy="1325563"/>
          </a:xfrm>
        </p:spPr>
        <p:txBody>
          <a:bodyPr/>
          <a:lstStyle/>
          <a:p>
            <a:r>
              <a:rPr lang="es-BO" dirty="0" smtClean="0"/>
              <a:t>Protegiendo las raíces de soya con </a:t>
            </a:r>
            <a:r>
              <a:rPr lang="es-BO" b="1" dirty="0" err="1" smtClean="0">
                <a:latin typeface="Arial Black" panose="020B0A04020102020204" pitchFamily="34" charset="0"/>
              </a:rPr>
              <a:t>Tricoterra</a:t>
            </a:r>
            <a:endParaRPr lang="es-BO" b="1" dirty="0">
              <a:latin typeface="Arial Black" panose="020B0A04020102020204" pitchFamily="34" charset="0"/>
            </a:endParaRPr>
          </a:p>
        </p:txBody>
      </p:sp>
      <p:pic>
        <p:nvPicPr>
          <p:cNvPr id="5" name="TRICHODERMA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5" end="378.9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9788" y="953037"/>
            <a:ext cx="7760391" cy="590496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369711" y="3675205"/>
            <a:ext cx="19514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5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Tricoterra</a:t>
            </a:r>
            <a:endParaRPr lang="es-BO" sz="25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7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A 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7" end="343.9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2358" y="1115942"/>
            <a:ext cx="7612064" cy="5709528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1515" y="-110039"/>
            <a:ext cx="12076090" cy="1325563"/>
          </a:xfrm>
        </p:spPr>
        <p:txBody>
          <a:bodyPr>
            <a:normAutofit/>
          </a:bodyPr>
          <a:lstStyle/>
          <a:p>
            <a:pPr algn="ctr"/>
            <a:r>
              <a:rPr lang="es-BO" sz="3500" dirty="0" smtClean="0">
                <a:latin typeface="Arial Black" panose="020B0A04020102020204" pitchFamily="34" charset="0"/>
              </a:rPr>
              <a:t>Crecimiento de plántulas sanas con semilla protegida</a:t>
            </a:r>
            <a:endParaRPr lang="es-BO" sz="35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5394" name="Object 2"/>
          <p:cNvGraphicFramePr>
            <a:graphicFrameLocks noChangeAspect="1"/>
          </p:cNvGraphicFramePr>
          <p:nvPr/>
        </p:nvGraphicFramePr>
        <p:xfrm>
          <a:off x="3832226" y="225425"/>
          <a:ext cx="4525963" cy="640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Acrobat Document" r:id="rId3" imgW="4526280" imgH="6408348" progId="AcroExch.Document.7">
                  <p:embed/>
                </p:oleObj>
              </mc:Choice>
              <mc:Fallback>
                <p:oleObj name="Acrobat Document" r:id="rId3" imgW="4526280" imgH="64083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2226" y="225425"/>
                        <a:ext cx="4525963" cy="640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5396" name="Picture 4" descr="C:\Users\Noel Ortuño\Pictures\IMO-CERTIFICADO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87690" y="15845"/>
            <a:ext cx="4752527" cy="6824036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3575721" y="5013176"/>
            <a:ext cx="417646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" name="7 CuadroTexto"/>
          <p:cNvSpPr txBox="1"/>
          <p:nvPr/>
        </p:nvSpPr>
        <p:spPr>
          <a:xfrm>
            <a:off x="8152704" y="1218232"/>
            <a:ext cx="341914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Registro producción </a:t>
            </a:r>
          </a:p>
          <a:p>
            <a:r>
              <a:rPr lang="es-B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Orgánica </a:t>
            </a:r>
          </a:p>
          <a:p>
            <a:r>
              <a:rPr lang="es-B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certificada </a:t>
            </a:r>
          </a:p>
          <a:p>
            <a:r>
              <a:rPr lang="es-B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Internacional</a:t>
            </a:r>
          </a:p>
          <a:p>
            <a:r>
              <a:rPr lang="es-B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NOP (USA)</a:t>
            </a:r>
          </a:p>
          <a:p>
            <a:r>
              <a:rPr lang="es-B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EEC  (Europa)</a:t>
            </a:r>
          </a:p>
          <a:p>
            <a:r>
              <a:rPr lang="es-B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(Japón).</a:t>
            </a:r>
          </a:p>
          <a:p>
            <a:endParaRPr lang="es-B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B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B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B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s-B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registrado al </a:t>
            </a:r>
            <a:r>
              <a:rPr lang="es-B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SENASAG</a:t>
            </a:r>
            <a:endParaRPr lang="es-B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937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3527"/>
            <a:ext cx="10515600" cy="1325563"/>
          </a:xfrm>
        </p:spPr>
        <p:txBody>
          <a:bodyPr/>
          <a:lstStyle/>
          <a:p>
            <a:pPr algn="ctr"/>
            <a:r>
              <a:rPr lang="es-BO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BO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Tricoterra</a:t>
            </a:r>
            <a:r>
              <a:rPr lang="es-BO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BO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BO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BO" b="1" dirty="0" smtClean="0">
                <a:latin typeface="Arial" panose="020B0604020202020204" pitchFamily="34" charset="0"/>
                <a:cs typeface="Arial" panose="020B0604020202020204" pitchFamily="34" charset="0"/>
              </a:rPr>
              <a:t>obtenemos cultivos saludables</a:t>
            </a:r>
            <a:endParaRPr lang="es-B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SC023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5" y="1824497"/>
            <a:ext cx="2747137" cy="206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encrypted-tbn0.gstatic.com/images?q=tbn:ANd9GcSZqlEHAu9X-mTxBoBE0X9jGWpWUviLPcOSj7Byef3i2PLjFksw6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60"/>
          <a:stretch/>
        </p:blipFill>
        <p:spPr bwMode="auto">
          <a:xfrm>
            <a:off x="3226418" y="2064433"/>
            <a:ext cx="4843190" cy="284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reviews.123rf.com/images/pancaketom/pancaketom1101/pancaketom110100003/8525819-farm-with-soybean-field-with-rows-of-soya-bean-plants-Stock-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830" y="2551406"/>
            <a:ext cx="5026628" cy="417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0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3197" y="56032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s-C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Diversidad sobre el suelo</a:t>
            </a:r>
            <a:endParaRPr lang="es-E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2" descr="D:\Joseph Deyby Felipez Soliz - PROINPA\mapa-globo-terraqueo-9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23" y="1901406"/>
            <a:ext cx="3627177" cy="354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https://encrypted-tbn1.gstatic.com/images?q=tbn:ANd9GcQOoL0OEf6pjDYpYPe5qVL2XZv30C_nP4LGupx6dgpcNzWp4bz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8606" y="987334"/>
            <a:ext cx="2714643" cy="1431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112" name="Picture 8" descr="https://encrypted-tbn3.gstatic.com/images?q=tbn:ANd9GcTcp-o1kDRIp5vgZdi_SuDlFpQhaSGBBikqruahehAvw8_gGZfTZ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0069" y="2571094"/>
            <a:ext cx="2643206" cy="153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114" name="Picture 10" descr="https://encrypted-tbn0.gstatic.com/images?q=tbn:ANd9GcQk1MwNfE5GYlq4BiGj7NKwXS2lkeQcXmZvt1dQHS5eyoWm2eI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8061" y="2571094"/>
            <a:ext cx="2658818" cy="1539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AutoShape 2" descr="Resultado de imagen de cultivo de so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889" y="4268395"/>
            <a:ext cx="5007379" cy="2235437"/>
          </a:xfrm>
          <a:prstGeom prst="rect">
            <a:avLst/>
          </a:prstGeom>
        </p:spPr>
      </p:pic>
      <p:pic>
        <p:nvPicPr>
          <p:cNvPr id="1028" name="Picture 4" descr="https://encrypted-tbn0.gstatic.com/images?q=tbn:ANd9GcSc_My7049lZsIx3ZCKTw9uI_KuLeXAvO5YWLgmEVYXpfySUctYpAC68aQ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082" y="5235513"/>
            <a:ext cx="2194797" cy="146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cologiautil.com/wp-content/uploads/2015/02/sugar-can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395" y="4740011"/>
            <a:ext cx="2373570" cy="141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1948" y="1565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BO" sz="4500" b="1" dirty="0" smtClean="0"/>
              <a:t>Antibiogramas con </a:t>
            </a:r>
            <a:r>
              <a:rPr lang="es-BO" sz="4500" b="1" i="1" dirty="0" err="1" smtClean="0"/>
              <a:t>Trichoderma</a:t>
            </a:r>
            <a:endParaRPr lang="es-BO" sz="4500" b="1" i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2069432" y="2068614"/>
            <a:ext cx="200521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500" b="1" dirty="0" smtClean="0"/>
              <a:t>AGROTERRA</a:t>
            </a:r>
          </a:p>
          <a:p>
            <a:endParaRPr lang="es-BO" sz="25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500" b="1" dirty="0" err="1" smtClean="0"/>
              <a:t>Xtra</a:t>
            </a:r>
            <a:endParaRPr lang="es-BO" sz="25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500" b="1" dirty="0" smtClean="0"/>
              <a:t>Extra </a:t>
            </a:r>
            <a:r>
              <a:rPr lang="es-BO" sz="2500" b="1" dirty="0" err="1" smtClean="0"/>
              <a:t>seed</a:t>
            </a:r>
            <a:endParaRPr lang="es-BO" sz="25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500" b="1" dirty="0" err="1" smtClean="0"/>
              <a:t>Vigorex</a:t>
            </a:r>
            <a:endParaRPr lang="es-BO" sz="25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500" b="1" dirty="0" err="1" smtClean="0"/>
              <a:t>Legion</a:t>
            </a:r>
            <a:endParaRPr lang="es-BO" sz="25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500" b="1" dirty="0" smtClean="0"/>
              <a:t>Dakar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500" b="1" dirty="0" err="1" smtClean="0"/>
              <a:t>Thiametox</a:t>
            </a:r>
            <a:endParaRPr lang="es-BO" sz="25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500" b="1" dirty="0" smtClean="0"/>
              <a:t>Agua</a:t>
            </a:r>
            <a:endParaRPr lang="es-BO" sz="25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592" y="1599962"/>
            <a:ext cx="6374546" cy="423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2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636" y="1434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BO" sz="6500" b="1" dirty="0" smtClean="0"/>
              <a:t>Compatibles</a:t>
            </a:r>
            <a:endParaRPr lang="es-BO" sz="65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001775"/>
              </p:ext>
            </p:extLst>
          </p:nvPr>
        </p:nvGraphicFramePr>
        <p:xfrm>
          <a:off x="1844843" y="1783773"/>
          <a:ext cx="8857795" cy="4151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6167"/>
                <a:gridCol w="2440814"/>
                <a:gridCol w="2440814"/>
              </a:tblGrid>
              <a:tr h="593115">
                <a:tc>
                  <a:txBody>
                    <a:bodyPr/>
                    <a:lstStyle/>
                    <a:p>
                      <a:pPr algn="l" fontAlgn="b"/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Producto</a:t>
                      </a:r>
                      <a:endParaRPr lang="es-BO" sz="35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T5</a:t>
                      </a:r>
                      <a:endParaRPr lang="es-BO" sz="35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T8</a:t>
                      </a:r>
                      <a:endParaRPr lang="es-BO" sz="35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3115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35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Xtra</a:t>
                      </a:r>
                      <a:r>
                        <a:rPr lang="es-BO" sz="3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BO" sz="35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seed</a:t>
                      </a:r>
                      <a:endParaRPr lang="es-BO" sz="3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BO" sz="3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BO" sz="3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BO" sz="3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3115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35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Vigorex</a:t>
                      </a:r>
                      <a:endParaRPr lang="es-BO" sz="3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si</a:t>
                      </a:r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BO" sz="3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medio</a:t>
                      </a:r>
                      <a:endParaRPr lang="es-BO" sz="3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3115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35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Legion</a:t>
                      </a:r>
                      <a:endParaRPr lang="es-BO" sz="3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BO" sz="3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BO" sz="3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BO" sz="3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3115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Dakar</a:t>
                      </a:r>
                      <a:endParaRPr lang="es-BO" sz="3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BO" sz="3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BO" sz="3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BO" sz="3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3115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35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Thiametox</a:t>
                      </a:r>
                      <a:endParaRPr lang="es-BO" sz="3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BO" sz="3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BO" sz="3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BO" sz="3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3115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</a:t>
                      </a:r>
                      <a:endParaRPr lang="es-BO" sz="3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BO" sz="3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BO" sz="3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3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r>
                        <a:rPr lang="es-BO" sz="3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BO" sz="3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70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6884" y="306351"/>
            <a:ext cx="1158240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BO" sz="2200" b="1" dirty="0"/>
              <a:t>COMPATIBILIDAD </a:t>
            </a:r>
            <a:r>
              <a:rPr lang="es-BO" sz="2200" b="1" i="1" dirty="0"/>
              <a:t>IN VITRO</a:t>
            </a:r>
            <a:r>
              <a:rPr lang="es-BO" sz="2200" b="1" dirty="0"/>
              <a:t> DE </a:t>
            </a:r>
            <a:r>
              <a:rPr lang="es-BO" sz="2200" b="1" i="1" dirty="0" err="1"/>
              <a:t>Trichoderma</a:t>
            </a:r>
            <a:r>
              <a:rPr lang="es-BO" sz="2200" b="1" i="1" dirty="0"/>
              <a:t> </a:t>
            </a:r>
            <a:r>
              <a:rPr lang="es-BO" sz="2200" b="1" i="1" dirty="0" err="1"/>
              <a:t>harzianum</a:t>
            </a:r>
            <a:r>
              <a:rPr lang="es-BO" sz="2200" b="1" i="1" dirty="0"/>
              <a:t> y </a:t>
            </a:r>
            <a:r>
              <a:rPr lang="es-BO" sz="2200" b="1" i="1" dirty="0" err="1" smtClean="0"/>
              <a:t>Trichoderma</a:t>
            </a:r>
            <a:r>
              <a:rPr lang="es-BO" sz="2200" b="1" i="1" dirty="0" smtClean="0"/>
              <a:t> </a:t>
            </a:r>
            <a:r>
              <a:rPr lang="es-BO" sz="2200" b="1" i="1" dirty="0" err="1" smtClean="0"/>
              <a:t>koningiopsis</a:t>
            </a:r>
            <a:r>
              <a:rPr lang="es-BO" sz="2200" dirty="0" smtClean="0"/>
              <a:t> </a:t>
            </a:r>
            <a:r>
              <a:rPr lang="es-BO" sz="2200" b="1" dirty="0"/>
              <a:t>CON </a:t>
            </a:r>
            <a:r>
              <a:rPr lang="es-BO" sz="2200" b="1" dirty="0" smtClean="0"/>
              <a:t> </a:t>
            </a:r>
            <a:r>
              <a:rPr lang="es-BO" sz="2200" b="1" dirty="0" err="1" smtClean="0"/>
              <a:t>otrs</a:t>
            </a:r>
            <a:r>
              <a:rPr lang="es-BO" sz="2200" b="1" dirty="0" smtClean="0"/>
              <a:t> fungicidas </a:t>
            </a:r>
            <a:r>
              <a:rPr lang="es-BO" sz="2200" b="1" dirty="0" err="1" smtClean="0"/>
              <a:t>sinteticos</a:t>
            </a:r>
            <a:endParaRPr lang="es-BO" sz="2200" dirty="0"/>
          </a:p>
          <a:p>
            <a:pPr algn="ctr"/>
            <a:endParaRPr lang="es-BO" sz="2200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13036"/>
              </p:ext>
            </p:extLst>
          </p:nvPr>
        </p:nvGraphicFramePr>
        <p:xfrm>
          <a:off x="449178" y="1061422"/>
          <a:ext cx="10732169" cy="5451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1021845" y="457199"/>
            <a:ext cx="15141812" cy="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85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187701"/>
            <a:ext cx="10515600" cy="1325563"/>
          </a:xfrm>
        </p:spPr>
        <p:txBody>
          <a:bodyPr/>
          <a:lstStyle/>
          <a:p>
            <a:pPr algn="ctr"/>
            <a:r>
              <a:rPr lang="es-BO" b="1" dirty="0" smtClean="0"/>
              <a:t>En general los factores mejorados por </a:t>
            </a:r>
            <a:r>
              <a:rPr lang="es-BO" b="1" dirty="0" err="1" smtClean="0">
                <a:latin typeface="Arial Black" panose="020B0A04020102020204" pitchFamily="34" charset="0"/>
              </a:rPr>
              <a:t>Tricoterra</a:t>
            </a:r>
            <a:r>
              <a:rPr lang="es-BO" b="1" dirty="0" smtClean="0"/>
              <a:t>:</a:t>
            </a:r>
            <a:endParaRPr lang="es-BO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917371" y="1487319"/>
            <a:ext cx="5939519" cy="4239742"/>
          </a:xfrm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algn="just"/>
            <a:r>
              <a:rPr lang="es-BO" dirty="0" smtClean="0"/>
              <a:t>Tiene dos cepas nativas complementarias.</a:t>
            </a:r>
          </a:p>
          <a:p>
            <a:pPr algn="just"/>
            <a:r>
              <a:rPr lang="es-BO" dirty="0" smtClean="0"/>
              <a:t>Controla patógenos de suelo.</a:t>
            </a:r>
          </a:p>
          <a:p>
            <a:pPr algn="just"/>
            <a:r>
              <a:rPr lang="es-BO" dirty="0" smtClean="0"/>
              <a:t>Incrementa las raíces </a:t>
            </a:r>
            <a:r>
              <a:rPr lang="es-BO" dirty="0"/>
              <a:t>sanas.</a:t>
            </a:r>
          </a:p>
          <a:p>
            <a:pPr algn="just"/>
            <a:r>
              <a:rPr lang="es-BO" dirty="0" smtClean="0"/>
              <a:t>Promueve mayor desarrollo de las raíces secundarias.</a:t>
            </a:r>
          </a:p>
          <a:p>
            <a:pPr algn="just"/>
            <a:r>
              <a:rPr lang="es-BO" dirty="0" smtClean="0"/>
              <a:t>Genera mayor superficie de absorción para la planta.</a:t>
            </a:r>
          </a:p>
          <a:p>
            <a:pPr algn="just"/>
            <a:r>
              <a:rPr lang="es-BO" dirty="0" smtClean="0"/>
              <a:t>Produce mayores rendimientos.</a:t>
            </a:r>
          </a:p>
          <a:p>
            <a:pPr algn="just"/>
            <a:r>
              <a:rPr lang="es-BO" dirty="0" smtClean="0"/>
              <a:t>Genera suelos </a:t>
            </a:r>
            <a:r>
              <a:rPr lang="es-BO" dirty="0" err="1" smtClean="0"/>
              <a:t>supresivos</a:t>
            </a:r>
            <a:r>
              <a:rPr lang="es-BO" dirty="0" smtClean="0"/>
              <a:t> y saludables.</a:t>
            </a:r>
            <a:endParaRPr lang="es-BO" dirty="0"/>
          </a:p>
          <a:p>
            <a:pPr algn="just"/>
            <a:endParaRPr lang="es-BO" dirty="0" smtClean="0"/>
          </a:p>
          <a:p>
            <a:pPr algn="just"/>
            <a:endParaRPr lang="es-BO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2629966" y="6100550"/>
            <a:ext cx="705840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BO" sz="3500" b="1" dirty="0" smtClean="0">
                <a:solidFill>
                  <a:srgbClr val="FF0000"/>
                </a:solidFill>
              </a:rPr>
              <a:t>Incremento de rendimientos en 12%.</a:t>
            </a:r>
          </a:p>
        </p:txBody>
      </p:sp>
    </p:spTree>
    <p:extLst>
      <p:ext uri="{BB962C8B-B14F-4D97-AF65-F5344CB8AC3E}">
        <p14:creationId xmlns:p14="http://schemas.microsoft.com/office/powerpoint/2010/main" val="2042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899176" cy="6858000"/>
          </a:xfrm>
          <a:prstGeom prst="rect">
            <a:avLst/>
          </a:prstGeom>
        </p:spPr>
      </p:pic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532262" y="198519"/>
            <a:ext cx="4464496" cy="230425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s-E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45425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6365" y="329989"/>
            <a:ext cx="11109102" cy="1325563"/>
          </a:xfrm>
        </p:spPr>
        <p:txBody>
          <a:bodyPr/>
          <a:lstStyle/>
          <a:p>
            <a:pPr algn="ctr"/>
            <a:r>
              <a:rPr lang="es-BO" b="1" dirty="0"/>
              <a:t>Diversidad que nuestros ojos no ven y de gran servicio ecológico</a:t>
            </a:r>
          </a:p>
        </p:txBody>
      </p:sp>
      <p:pic>
        <p:nvPicPr>
          <p:cNvPr id="5122" name="Picture 2" descr="http://ambientum.com/img_boletin/noticia/hongo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5" y="2073498"/>
            <a:ext cx="4220325" cy="29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dicat.csic.es/dicat/images/TARA-Plancton-Christian-Sard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66058" y="2774912"/>
            <a:ext cx="3845538" cy="38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mbinar 9"/>
          <p:cNvSpPr/>
          <p:nvPr/>
        </p:nvSpPr>
        <p:spPr>
          <a:xfrm rot="5400000">
            <a:off x="4040055" y="2571867"/>
            <a:ext cx="3052295" cy="4373757"/>
          </a:xfrm>
          <a:prstGeom prst="flowChartMerg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3" name="Picture 8" descr="http://2.bp.blogspot.com/-3YQ1FeQl7Mc/UzjRLGTZOwI/AAAAAAAAAD0/gfzD0Zdoahw/s1600/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24" y="2805624"/>
            <a:ext cx="4632102" cy="381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0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9563" y="-356095"/>
            <a:ext cx="10515600" cy="1325563"/>
          </a:xfrm>
        </p:spPr>
        <p:txBody>
          <a:bodyPr/>
          <a:lstStyle/>
          <a:p>
            <a:pPr algn="ctr"/>
            <a:r>
              <a:rPr lang="es-BO" dirty="0" smtClean="0"/>
              <a:t>Desarrollo de raíces  sanas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BO" dirty="0" smtClean="0"/>
          </a:p>
          <a:p>
            <a:endParaRPr lang="es-BO" dirty="0" smtClean="0"/>
          </a:p>
        </p:txBody>
      </p:sp>
      <p:pic>
        <p:nvPicPr>
          <p:cNvPr id="5" name="Suel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82.29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7887" y="571897"/>
            <a:ext cx="9145059" cy="68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7132" y="17395"/>
            <a:ext cx="8706118" cy="1325563"/>
          </a:xfrm>
        </p:spPr>
        <p:txBody>
          <a:bodyPr/>
          <a:lstStyle/>
          <a:p>
            <a:r>
              <a:rPr lang="es-BO" b="1" dirty="0" smtClean="0">
                <a:latin typeface="Arial Black" panose="020B0A04020102020204" pitchFamily="34" charset="0"/>
              </a:rPr>
              <a:t>Hongos patógenos de suelo</a:t>
            </a:r>
            <a:endParaRPr lang="es-BO" b="1" dirty="0">
              <a:latin typeface="Arial Black" panose="020B0A04020102020204" pitchFamily="34" charset="0"/>
            </a:endParaRPr>
          </a:p>
        </p:txBody>
      </p:sp>
      <p:pic>
        <p:nvPicPr>
          <p:cNvPr id="4" name="Picture 3" descr="sclersma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04" y="1620248"/>
            <a:ext cx="3312491" cy="222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7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0" y="4485008"/>
            <a:ext cx="3332102" cy="21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197" y="4909345"/>
            <a:ext cx="2895600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556" y="4891883"/>
            <a:ext cx="2667000" cy="17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7379596" y="4522551"/>
            <a:ext cx="2484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dirty="0" err="1" smtClean="0">
                <a:latin typeface="Arial Black" panose="020B0A04020102020204" pitchFamily="34" charset="0"/>
              </a:rPr>
              <a:t>Oosporas</a:t>
            </a:r>
            <a:r>
              <a:rPr lang="es-BO" dirty="0" smtClean="0">
                <a:latin typeface="Arial Black" panose="020B0A04020102020204" pitchFamily="34" charset="0"/>
              </a:rPr>
              <a:t> </a:t>
            </a:r>
            <a:r>
              <a:rPr lang="es-BO" i="1" dirty="0" err="1" smtClean="0">
                <a:latin typeface="Arial Black" panose="020B0A04020102020204" pitchFamily="34" charset="0"/>
              </a:rPr>
              <a:t>Pythium</a:t>
            </a:r>
            <a:endParaRPr lang="es-BO" i="1" dirty="0">
              <a:latin typeface="Arial Black" panose="020B0A040201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72730" y="411567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dirty="0" err="1" smtClean="0">
                <a:latin typeface="Arial Black" panose="020B0A04020102020204" pitchFamily="34" charset="0"/>
              </a:rPr>
              <a:t>Conidias</a:t>
            </a:r>
            <a:r>
              <a:rPr lang="es-BO" dirty="0" smtClean="0">
                <a:latin typeface="Arial Black" panose="020B0A04020102020204" pitchFamily="34" charset="0"/>
              </a:rPr>
              <a:t> de </a:t>
            </a:r>
            <a:r>
              <a:rPr lang="es-BO" i="1" dirty="0" smtClean="0">
                <a:latin typeface="Arial Black" panose="020B0A04020102020204" pitchFamily="34" charset="0"/>
              </a:rPr>
              <a:t>Fusarium</a:t>
            </a:r>
            <a:endParaRPr lang="es-BO" i="1" dirty="0">
              <a:latin typeface="Arial Black" panose="020B0A040201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3029" y="1236369"/>
            <a:ext cx="4640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dirty="0" err="1" smtClean="0">
                <a:latin typeface="Arial Black" panose="020B0A04020102020204" pitchFamily="34" charset="0"/>
              </a:rPr>
              <a:t>Esclerotes</a:t>
            </a:r>
            <a:r>
              <a:rPr lang="es-BO" dirty="0" smtClean="0">
                <a:latin typeface="Arial Black" panose="020B0A04020102020204" pitchFamily="34" charset="0"/>
              </a:rPr>
              <a:t> </a:t>
            </a:r>
            <a:r>
              <a:rPr lang="en-US" altLang="es-BO" b="1" i="1" dirty="0" err="1">
                <a:latin typeface="Arial Black" panose="020B0A04020102020204" pitchFamily="34" charset="0"/>
              </a:rPr>
              <a:t>Sclerotinia</a:t>
            </a:r>
            <a:r>
              <a:rPr lang="en-US" altLang="es-BO" b="1" i="1" dirty="0">
                <a:latin typeface="Arial Black" panose="020B0A04020102020204" pitchFamily="34" charset="0"/>
              </a:rPr>
              <a:t> y </a:t>
            </a:r>
            <a:r>
              <a:rPr lang="en-US" altLang="es-BO" b="1" i="1" dirty="0" err="1">
                <a:latin typeface="Arial Black" panose="020B0A04020102020204" pitchFamily="34" charset="0"/>
              </a:rPr>
              <a:t>Sclerotium</a:t>
            </a:r>
            <a:endParaRPr lang="en-US" altLang="es-BO" b="1" i="1" dirty="0">
              <a:latin typeface="Arial Black" panose="020B0A04020102020204" pitchFamily="34" charset="0"/>
            </a:endParaRPr>
          </a:p>
          <a:p>
            <a:endParaRPr lang="es-BO" dirty="0">
              <a:latin typeface="Arial Black" panose="020B0A04020102020204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370489" y="3873215"/>
            <a:ext cx="28269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s-BO" dirty="0" err="1" smtClean="0">
                <a:latin typeface="Arial Black" panose="020B0A04020102020204" pitchFamily="34" charset="0"/>
              </a:rPr>
              <a:t>Conidias</a:t>
            </a:r>
            <a:r>
              <a:rPr lang="en-US" altLang="es-BO" dirty="0" smtClean="0">
                <a:latin typeface="Arial Black" panose="020B0A04020102020204" pitchFamily="34" charset="0"/>
              </a:rPr>
              <a:t> de </a:t>
            </a:r>
            <a:r>
              <a:rPr lang="en-US" altLang="es-BO" i="1" dirty="0" smtClean="0">
                <a:latin typeface="Arial Black" panose="020B0A04020102020204" pitchFamily="34" charset="0"/>
              </a:rPr>
              <a:t>Botrytis </a:t>
            </a:r>
            <a:endParaRPr lang="en-US" altLang="es-BO" i="1" dirty="0">
              <a:latin typeface="Arial Black" panose="020B0A04020102020204" pitchFamily="34" charset="0"/>
            </a:endParaRPr>
          </a:p>
        </p:txBody>
      </p:sp>
      <p:pic>
        <p:nvPicPr>
          <p:cNvPr id="14" name="Picture 7" descr="C:\m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23" y="1644921"/>
            <a:ext cx="3230527" cy="21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9251328" y="3688549"/>
            <a:ext cx="25782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s-BO" dirty="0" err="1" smtClean="0">
                <a:latin typeface="Arial Black" panose="020B0A04020102020204" pitchFamily="34" charset="0"/>
              </a:rPr>
              <a:t>Hifa</a:t>
            </a:r>
            <a:r>
              <a:rPr lang="en-US" altLang="es-BO" dirty="0" smtClean="0">
                <a:latin typeface="Arial Black" panose="020B0A04020102020204" pitchFamily="34" charset="0"/>
              </a:rPr>
              <a:t> de</a:t>
            </a:r>
            <a:r>
              <a:rPr lang="en-US" altLang="es-BO" i="1" dirty="0" smtClean="0">
                <a:latin typeface="Arial Black" panose="020B0A04020102020204" pitchFamily="34" charset="0"/>
              </a:rPr>
              <a:t> </a:t>
            </a:r>
            <a:r>
              <a:rPr lang="en-US" altLang="es-BO" i="1" dirty="0" err="1" smtClean="0">
                <a:latin typeface="Arial Black" panose="020B0A04020102020204" pitchFamily="34" charset="0"/>
              </a:rPr>
              <a:t>RIzoctonia</a:t>
            </a:r>
            <a:endParaRPr lang="en-US" altLang="es-BO" i="1" dirty="0">
              <a:latin typeface="Arial Black" panose="020B0A04020102020204" pitchFamily="34" charset="0"/>
            </a:endParaRPr>
          </a:p>
        </p:txBody>
      </p:sp>
      <p:pic>
        <p:nvPicPr>
          <p:cNvPr id="18" name="Picture 3" descr="H:\Fotos carmen\DSC00193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9095111" y="1620247"/>
            <a:ext cx="2734452" cy="2050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760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3657600" y="1524000"/>
            <a:ext cx="6400800" cy="4800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/>
          </a:p>
        </p:txBody>
      </p:sp>
      <p:pic>
        <p:nvPicPr>
          <p:cNvPr id="138249" name="Picture 9" descr="C:\SUTTON STUFF\CORDOBA\Photos from Kristyn\s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35" y="692821"/>
            <a:ext cx="6841365" cy="5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SUTTON STUFF\CORDOBA\Photos from Kristyn\x4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08" y="856405"/>
            <a:ext cx="2478087" cy="366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6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6684" y="534798"/>
            <a:ext cx="10515600" cy="703821"/>
          </a:xfrm>
        </p:spPr>
        <p:txBody>
          <a:bodyPr>
            <a:normAutofit fontScale="90000"/>
          </a:bodyPr>
          <a:lstStyle/>
          <a:p>
            <a:pPr algn="ctr"/>
            <a:r>
              <a:rPr lang="es-BO" b="1" dirty="0" smtClean="0"/>
              <a:t>Sin embargo son atacadas por microorganismos dañinos</a:t>
            </a:r>
            <a:endParaRPr lang="es-BO" b="1" dirty="0"/>
          </a:p>
        </p:txBody>
      </p:sp>
      <p:pic>
        <p:nvPicPr>
          <p:cNvPr id="3074" name="Picture 2" descr="http://panorama-agro.com/wp-content/uploads/2014/01/DSC01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7" y="2448547"/>
            <a:ext cx="3140364" cy="23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617861" y="5564923"/>
            <a:ext cx="17508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3000" b="1" dirty="0" err="1" smtClean="0"/>
              <a:t>Fusariosis</a:t>
            </a:r>
            <a:endParaRPr lang="es-BO" sz="3000" b="1" dirty="0"/>
          </a:p>
        </p:txBody>
      </p:sp>
      <p:pic>
        <p:nvPicPr>
          <p:cNvPr id="2050" name="Picture 2" descr="http://bolsacer.org.ar/archivos/fotoinf/527bc08ad77da_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4" r="21942"/>
          <a:stretch/>
        </p:blipFill>
        <p:spPr bwMode="auto">
          <a:xfrm>
            <a:off x="3880833" y="2016457"/>
            <a:ext cx="2163651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A 1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23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3261" y="1352282"/>
            <a:ext cx="7340957" cy="55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2474913" y="14289"/>
            <a:ext cx="822960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484632" algn="ctr">
              <a:defRPr/>
            </a:pPr>
            <a:r>
              <a:rPr lang="es-ES" sz="4400" b="1" kern="0" dirty="0">
                <a:latin typeface="+mj-lt"/>
                <a:ea typeface="+mj-ea"/>
                <a:cs typeface="+mj-cs"/>
              </a:rPr>
              <a:t>Proceso de investigación</a:t>
            </a:r>
          </a:p>
        </p:txBody>
      </p:sp>
      <p:grpSp>
        <p:nvGrpSpPr>
          <p:cNvPr id="7171" name="6 Grupo"/>
          <p:cNvGrpSpPr>
            <a:grpSpLocks/>
          </p:cNvGrpSpPr>
          <p:nvPr/>
        </p:nvGrpSpPr>
        <p:grpSpPr bwMode="auto">
          <a:xfrm>
            <a:off x="1566863" y="1954213"/>
            <a:ext cx="1162050" cy="1008062"/>
            <a:chOff x="10072" y="874707"/>
            <a:chExt cx="1162627" cy="1008594"/>
          </a:xfrm>
        </p:grpSpPr>
        <p:sp>
          <p:nvSpPr>
            <p:cNvPr id="4" name="3 Rectángulo redondeado"/>
            <p:cNvSpPr/>
            <p:nvPr/>
          </p:nvSpPr>
          <p:spPr>
            <a:xfrm>
              <a:off x="10072" y="874707"/>
              <a:ext cx="1162627" cy="1008594"/>
            </a:xfrm>
            <a:prstGeom prst="roundRect">
              <a:avLst>
                <a:gd name="adj" fmla="val 10000"/>
              </a:avLst>
            </a:prstGeom>
            <a:solidFill>
              <a:srgbClr val="FF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40249" y="904885"/>
              <a:ext cx="1102272" cy="948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Recolectar muestras de plantas y suelo</a:t>
              </a:r>
            </a:p>
          </p:txBody>
        </p:sp>
      </p:grpSp>
      <p:grpSp>
        <p:nvGrpSpPr>
          <p:cNvPr id="7172" name="7 Grupo"/>
          <p:cNvGrpSpPr>
            <a:grpSpLocks/>
          </p:cNvGrpSpPr>
          <p:nvPr/>
        </p:nvGrpSpPr>
        <p:grpSpPr bwMode="auto">
          <a:xfrm>
            <a:off x="3155951" y="1484313"/>
            <a:ext cx="1768475" cy="1009650"/>
            <a:chOff x="1598479" y="405427"/>
            <a:chExt cx="1769767" cy="1008594"/>
          </a:xfrm>
        </p:grpSpPr>
        <p:sp>
          <p:nvSpPr>
            <p:cNvPr id="7" name="6 Rectángulo redondeado"/>
            <p:cNvSpPr/>
            <p:nvPr/>
          </p:nvSpPr>
          <p:spPr>
            <a:xfrm>
              <a:off x="1598479" y="405427"/>
              <a:ext cx="1769767" cy="1008594"/>
            </a:xfrm>
            <a:prstGeom prst="roundRect">
              <a:avLst>
                <a:gd name="adj" fmla="val 10000"/>
              </a:avLst>
            </a:prstGeom>
            <a:solidFill>
              <a:srgbClr val="FF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7 Rectángulo"/>
            <p:cNvSpPr/>
            <p:nvPr/>
          </p:nvSpPr>
          <p:spPr>
            <a:xfrm>
              <a:off x="1628664" y="435557"/>
              <a:ext cx="1709398" cy="948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Aislamiento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y Caracterización</a:t>
              </a:r>
              <a:endParaRPr lang="es-E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173" name="8 Grupo"/>
          <p:cNvGrpSpPr>
            <a:grpSpLocks/>
          </p:cNvGrpSpPr>
          <p:nvPr/>
        </p:nvGrpSpPr>
        <p:grpSpPr bwMode="auto">
          <a:xfrm>
            <a:off x="3200401" y="2852738"/>
            <a:ext cx="1770063" cy="1008062"/>
            <a:chOff x="1643046" y="1737874"/>
            <a:chExt cx="1769767" cy="1008594"/>
          </a:xfrm>
        </p:grpSpPr>
        <p:sp>
          <p:nvSpPr>
            <p:cNvPr id="10" name="9 Rectángulo redondeado"/>
            <p:cNvSpPr/>
            <p:nvPr/>
          </p:nvSpPr>
          <p:spPr>
            <a:xfrm>
              <a:off x="1643046" y="1737874"/>
              <a:ext cx="1769767" cy="1008594"/>
            </a:xfrm>
            <a:prstGeom prst="roundRect">
              <a:avLst>
                <a:gd name="adj" fmla="val 10000"/>
              </a:avLst>
            </a:prstGeom>
            <a:solidFill>
              <a:srgbClr val="FF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1673204" y="1768052"/>
              <a:ext cx="1709451" cy="948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Formar  colecciones</a:t>
              </a:r>
              <a:endParaRPr lang="es-E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174" name="9 Grupo"/>
          <p:cNvGrpSpPr>
            <a:grpSpLocks/>
          </p:cNvGrpSpPr>
          <p:nvPr/>
        </p:nvGrpSpPr>
        <p:grpSpPr bwMode="auto">
          <a:xfrm>
            <a:off x="5016501" y="2349501"/>
            <a:ext cx="1477963" cy="473075"/>
            <a:chOff x="3750935" y="1684338"/>
            <a:chExt cx="1479052" cy="473722"/>
          </a:xfrm>
        </p:grpSpPr>
        <p:sp>
          <p:nvSpPr>
            <p:cNvPr id="13" name="12 Rectángulo redondeado"/>
            <p:cNvSpPr/>
            <p:nvPr/>
          </p:nvSpPr>
          <p:spPr>
            <a:xfrm>
              <a:off x="3750935" y="1684338"/>
              <a:ext cx="1479052" cy="473722"/>
            </a:xfrm>
            <a:prstGeom prst="roundRect">
              <a:avLst>
                <a:gd name="adj" fmla="val 10000"/>
              </a:avLst>
            </a:prstGeom>
            <a:solidFill>
              <a:srgbClr val="FF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13 Rectángulo"/>
            <p:cNvSpPr/>
            <p:nvPr/>
          </p:nvSpPr>
          <p:spPr>
            <a:xfrm>
              <a:off x="3765234" y="1701825"/>
              <a:ext cx="1450455" cy="4451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Multiplicación</a:t>
              </a:r>
              <a:r>
                <a:rPr lang="es-ES" sz="1600" dirty="0">
                  <a:solidFill>
                    <a:srgbClr val="FFC000"/>
                  </a:solidFill>
                </a:rPr>
                <a:t> </a:t>
              </a:r>
            </a:p>
          </p:txBody>
        </p:sp>
      </p:grpSp>
      <p:grpSp>
        <p:nvGrpSpPr>
          <p:cNvPr id="7175" name="10 Grupo"/>
          <p:cNvGrpSpPr>
            <a:grpSpLocks/>
          </p:cNvGrpSpPr>
          <p:nvPr/>
        </p:nvGrpSpPr>
        <p:grpSpPr bwMode="auto">
          <a:xfrm>
            <a:off x="6919913" y="2276476"/>
            <a:ext cx="1624012" cy="696913"/>
            <a:chOff x="5634222" y="1572875"/>
            <a:chExt cx="1623636" cy="696647"/>
          </a:xfrm>
        </p:grpSpPr>
        <p:sp>
          <p:nvSpPr>
            <p:cNvPr id="16" name="15 Rectángulo redondeado"/>
            <p:cNvSpPr/>
            <p:nvPr/>
          </p:nvSpPr>
          <p:spPr>
            <a:xfrm>
              <a:off x="5634222" y="1572875"/>
              <a:ext cx="1623636" cy="696647"/>
            </a:xfrm>
            <a:prstGeom prst="roundRect">
              <a:avLst>
                <a:gd name="adj" fmla="val 10000"/>
              </a:avLst>
            </a:prstGeom>
            <a:solidFill>
              <a:srgbClr val="FF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16 Rectángulo"/>
            <p:cNvSpPr/>
            <p:nvPr/>
          </p:nvSpPr>
          <p:spPr>
            <a:xfrm>
              <a:off x="5654854" y="1593505"/>
              <a:ext cx="1582372" cy="6553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Pruebas controladas </a:t>
              </a:r>
            </a:p>
          </p:txBody>
        </p:sp>
      </p:grpSp>
      <p:grpSp>
        <p:nvGrpSpPr>
          <p:cNvPr id="7176" name="11 Grupo"/>
          <p:cNvGrpSpPr>
            <a:grpSpLocks/>
          </p:cNvGrpSpPr>
          <p:nvPr/>
        </p:nvGrpSpPr>
        <p:grpSpPr bwMode="auto">
          <a:xfrm>
            <a:off x="8975726" y="2038350"/>
            <a:ext cx="1692275" cy="1030288"/>
            <a:chOff x="7667701" y="968396"/>
            <a:chExt cx="1400428" cy="1030822"/>
          </a:xfrm>
        </p:grpSpPr>
        <p:sp>
          <p:nvSpPr>
            <p:cNvPr id="19" name="18 Rectángulo redondeado"/>
            <p:cNvSpPr/>
            <p:nvPr/>
          </p:nvSpPr>
          <p:spPr>
            <a:xfrm>
              <a:off x="7667701" y="968396"/>
              <a:ext cx="1400428" cy="1030822"/>
            </a:xfrm>
            <a:prstGeom prst="roundRect">
              <a:avLst>
                <a:gd name="adj" fmla="val 10000"/>
              </a:avLst>
            </a:prstGeom>
            <a:solidFill>
              <a:srgbClr val="FF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7697917" y="998575"/>
              <a:ext cx="1339997" cy="970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b="1" dirty="0">
                  <a:solidFill>
                    <a:schemeClr val="tx1"/>
                  </a:solidFill>
                </a:rPr>
                <a:t>Pruebas 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b="1" dirty="0">
                  <a:solidFill>
                    <a:schemeClr val="tx1"/>
                  </a:solidFill>
                </a:rPr>
                <a:t>en campo</a:t>
              </a:r>
            </a:p>
          </p:txBody>
        </p:sp>
      </p:grpSp>
      <p:sp>
        <p:nvSpPr>
          <p:cNvPr id="7177" name="29 Flecha abajo"/>
          <p:cNvSpPr>
            <a:spLocks noChangeArrowheads="1"/>
          </p:cNvSpPr>
          <p:nvPr/>
        </p:nvSpPr>
        <p:spPr bwMode="auto">
          <a:xfrm>
            <a:off x="5664201" y="2852738"/>
            <a:ext cx="339725" cy="360362"/>
          </a:xfrm>
          <a:prstGeom prst="downArrow">
            <a:avLst>
              <a:gd name="adj1" fmla="val 50000"/>
              <a:gd name="adj2" fmla="val 42528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BO" altLang="es-BO"/>
          </a:p>
        </p:txBody>
      </p:sp>
      <p:sp>
        <p:nvSpPr>
          <p:cNvPr id="7178" name="30 Flecha abajo"/>
          <p:cNvSpPr>
            <a:spLocks noChangeArrowheads="1"/>
          </p:cNvSpPr>
          <p:nvPr/>
        </p:nvSpPr>
        <p:spPr bwMode="auto">
          <a:xfrm>
            <a:off x="3811589" y="3860801"/>
            <a:ext cx="339725" cy="360363"/>
          </a:xfrm>
          <a:prstGeom prst="downArrow">
            <a:avLst>
              <a:gd name="adj1" fmla="val 50000"/>
              <a:gd name="adj2" fmla="val 42528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BO" altLang="es-BO"/>
          </a:p>
        </p:txBody>
      </p:sp>
      <p:sp>
        <p:nvSpPr>
          <p:cNvPr id="23" name="22 Flecha izquierda, derecha y arriba"/>
          <p:cNvSpPr/>
          <p:nvPr/>
        </p:nvSpPr>
        <p:spPr bwMode="auto">
          <a:xfrm rot="5400000">
            <a:off x="4276726" y="2112964"/>
            <a:ext cx="398463" cy="1081087"/>
          </a:xfrm>
          <a:prstGeom prst="leftRight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7180" name="34 Flecha abajo"/>
          <p:cNvSpPr>
            <a:spLocks noChangeArrowheads="1"/>
          </p:cNvSpPr>
          <p:nvPr/>
        </p:nvSpPr>
        <p:spPr bwMode="auto">
          <a:xfrm>
            <a:off x="7608889" y="2997201"/>
            <a:ext cx="339725" cy="360363"/>
          </a:xfrm>
          <a:prstGeom prst="downArrow">
            <a:avLst>
              <a:gd name="adj1" fmla="val 50000"/>
              <a:gd name="adj2" fmla="val 42528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BO" altLang="es-BO"/>
          </a:p>
        </p:txBody>
      </p:sp>
      <p:sp>
        <p:nvSpPr>
          <p:cNvPr id="7181" name="35 Flecha abajo"/>
          <p:cNvSpPr>
            <a:spLocks noChangeArrowheads="1"/>
          </p:cNvSpPr>
          <p:nvPr/>
        </p:nvSpPr>
        <p:spPr bwMode="auto">
          <a:xfrm>
            <a:off x="9480551" y="3141664"/>
            <a:ext cx="339725" cy="358775"/>
          </a:xfrm>
          <a:prstGeom prst="downArrow">
            <a:avLst>
              <a:gd name="adj1" fmla="val 50000"/>
              <a:gd name="adj2" fmla="val 42341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BO" altLang="es-BO"/>
          </a:p>
        </p:txBody>
      </p:sp>
      <p:sp>
        <p:nvSpPr>
          <p:cNvPr id="7182" name="36 Flecha abajo"/>
          <p:cNvSpPr>
            <a:spLocks noChangeArrowheads="1"/>
          </p:cNvSpPr>
          <p:nvPr/>
        </p:nvSpPr>
        <p:spPr bwMode="auto">
          <a:xfrm rot="-5400000">
            <a:off x="6537326" y="2411413"/>
            <a:ext cx="341312" cy="360363"/>
          </a:xfrm>
          <a:prstGeom prst="downArrow">
            <a:avLst>
              <a:gd name="adj1" fmla="val 50000"/>
              <a:gd name="adj2" fmla="val 42330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BO" altLang="es-BO"/>
          </a:p>
        </p:txBody>
      </p:sp>
      <p:sp>
        <p:nvSpPr>
          <p:cNvPr id="7183" name="37 Flecha abajo"/>
          <p:cNvSpPr>
            <a:spLocks noChangeArrowheads="1"/>
          </p:cNvSpPr>
          <p:nvPr/>
        </p:nvSpPr>
        <p:spPr bwMode="auto">
          <a:xfrm rot="-5400000">
            <a:off x="8625682" y="2412207"/>
            <a:ext cx="341312" cy="358775"/>
          </a:xfrm>
          <a:prstGeom prst="downArrow">
            <a:avLst>
              <a:gd name="adj1" fmla="val 50000"/>
              <a:gd name="adj2" fmla="val 42144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BO" altLang="es-BO"/>
          </a:p>
        </p:txBody>
      </p:sp>
      <p:sp>
        <p:nvSpPr>
          <p:cNvPr id="28" name="27 Flecha izquierda y arriba"/>
          <p:cNvSpPr/>
          <p:nvPr/>
        </p:nvSpPr>
        <p:spPr bwMode="auto">
          <a:xfrm rot="7877401">
            <a:off x="2704307" y="2372519"/>
            <a:ext cx="766762" cy="711200"/>
          </a:xfrm>
          <a:prstGeom prst="left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7185" name="40 Flecha abajo"/>
          <p:cNvSpPr>
            <a:spLocks noChangeArrowheads="1"/>
          </p:cNvSpPr>
          <p:nvPr/>
        </p:nvSpPr>
        <p:spPr bwMode="auto">
          <a:xfrm>
            <a:off x="1919288" y="2997201"/>
            <a:ext cx="341312" cy="360363"/>
          </a:xfrm>
          <a:prstGeom prst="downArrow">
            <a:avLst>
              <a:gd name="adj1" fmla="val 50000"/>
              <a:gd name="adj2" fmla="val 42330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BO" altLang="es-BO"/>
          </a:p>
        </p:txBody>
      </p:sp>
      <p:pic>
        <p:nvPicPr>
          <p:cNvPr id="7187" name="Picture 6" descr="E:\publico\Odalis\DSC02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500439"/>
            <a:ext cx="17287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C:\Documents and Settings\Mayra\Escritorio\f\DSC026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4868864"/>
            <a:ext cx="17287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3" descr="D:\Noel\NOEL\BIOTOP\BIOINSUMOS\Fotos Oscar\Quinua-Fot\QUINUA-F 09\Imagen 0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7" y="3500438"/>
            <a:ext cx="1533526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6" descr="AD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6227763"/>
            <a:ext cx="7747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3" descr="rhizobios 0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29"/>
          <a:stretch>
            <a:fillRect/>
          </a:stretch>
        </p:blipFill>
        <p:spPr bwMode="auto">
          <a:xfrm>
            <a:off x="3503613" y="4292600"/>
            <a:ext cx="863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Imagen 2" descr="bauberia 1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5229225"/>
            <a:ext cx="7921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9" t="28304" r="16843" b="16725"/>
          <a:stretch/>
        </p:blipFill>
        <p:spPr>
          <a:xfrm>
            <a:off x="5057401" y="3375162"/>
            <a:ext cx="1686300" cy="971276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858238" y="3605462"/>
            <a:ext cx="2657643" cy="199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884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11394"/>
            <a:ext cx="10515600" cy="1325563"/>
          </a:xfrm>
        </p:spPr>
        <p:txBody>
          <a:bodyPr/>
          <a:lstStyle/>
          <a:p>
            <a:pPr algn="ctr"/>
            <a:r>
              <a:rPr lang="es-BO" dirty="0" smtClean="0">
                <a:latin typeface="Arial Black" panose="020B0A04020102020204" pitchFamily="34" charset="0"/>
              </a:rPr>
              <a:t>Control de patógenos</a:t>
            </a:r>
            <a:endParaRPr lang="es-BO" dirty="0">
              <a:latin typeface="Arial Black" panose="020B0A04020102020204" pitchFamily="34" charset="0"/>
            </a:endParaRPr>
          </a:p>
        </p:txBody>
      </p:sp>
      <p:pic>
        <p:nvPicPr>
          <p:cNvPr id="4" name="TRICHODERMA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7135" y="949817"/>
            <a:ext cx="7877577" cy="59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9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4331</TotalTime>
  <Words>439</Words>
  <Application>Microsoft Office PowerPoint</Application>
  <PresentationFormat>Panorámica</PresentationFormat>
  <Paragraphs>135</Paragraphs>
  <Slides>24</Slides>
  <Notes>0</Notes>
  <HiddenSlides>0</HiddenSlides>
  <MMClips>5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4" baseType="lpstr">
      <vt:lpstr>&lt;RIAL</vt:lpstr>
      <vt:lpstr>Arial</vt:lpstr>
      <vt:lpstr>Arial Black</vt:lpstr>
      <vt:lpstr>Calibri</vt:lpstr>
      <vt:lpstr>Calibri Light</vt:lpstr>
      <vt:lpstr>Georgia</vt:lpstr>
      <vt:lpstr>Impact</vt:lpstr>
      <vt:lpstr>Times New Roman</vt:lpstr>
      <vt:lpstr>Tema de Office</vt:lpstr>
      <vt:lpstr>Acrobat Document</vt:lpstr>
      <vt:lpstr>TRICOTERRA (Tricotop) una alternativa ecológica para cultivos extensivos en Santa Cruz</vt:lpstr>
      <vt:lpstr>Diversidad sobre el suelo</vt:lpstr>
      <vt:lpstr>Diversidad que nuestros ojos no ven y de gran servicio ecológico</vt:lpstr>
      <vt:lpstr>Desarrollo de raíces  sanas</vt:lpstr>
      <vt:lpstr>Hongos patógenos de suelo</vt:lpstr>
      <vt:lpstr>Presentación de PowerPoint</vt:lpstr>
      <vt:lpstr>Sin embargo son atacadas por microorganismos dañinos</vt:lpstr>
      <vt:lpstr>Presentación de PowerPoint</vt:lpstr>
      <vt:lpstr>Control de patógenos</vt:lpstr>
      <vt:lpstr>Zonas de colecta y servicios ambientales de Trichoderma</vt:lpstr>
      <vt:lpstr>Efecto sinergístico de cepas</vt:lpstr>
      <vt:lpstr>Como funciona estas cepas de Tricoterra</vt:lpstr>
      <vt:lpstr>Prueba de Salkowski</vt:lpstr>
      <vt:lpstr>Con eso todo esa información de resultó un producto biotecnológico industrial de la microbiología nativa de Bolivia</vt:lpstr>
      <vt:lpstr>Protegemos el suelo con Tricoterra</vt:lpstr>
      <vt:lpstr>Protegiendo las raíces de soya con Tricoterra</vt:lpstr>
      <vt:lpstr>Crecimiento de plántulas sanas con semilla protegida</vt:lpstr>
      <vt:lpstr>Presentación de PowerPoint</vt:lpstr>
      <vt:lpstr>Con Tricoterra  obtenemos cultivos saludables</vt:lpstr>
      <vt:lpstr>Antibiogramas con Trichoderma</vt:lpstr>
      <vt:lpstr>Compatibles</vt:lpstr>
      <vt:lpstr>Presentación de PowerPoint</vt:lpstr>
      <vt:lpstr>En general los factores mejorados por Tricoterra: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Noel Ortuño</dc:creator>
  <cp:lastModifiedBy>Noel Ortuño</cp:lastModifiedBy>
  <cp:revision>139</cp:revision>
  <dcterms:created xsi:type="dcterms:W3CDTF">2016-03-02T02:18:10Z</dcterms:created>
  <dcterms:modified xsi:type="dcterms:W3CDTF">2016-05-24T14:36:24Z</dcterms:modified>
</cp:coreProperties>
</file>